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7" r:id="rId2"/>
    <p:sldId id="258" r:id="rId3"/>
    <p:sldId id="275" r:id="rId4"/>
    <p:sldId id="270" r:id="rId5"/>
    <p:sldId id="262" r:id="rId6"/>
    <p:sldId id="264" r:id="rId7"/>
    <p:sldId id="268" r:id="rId8"/>
    <p:sldId id="265" r:id="rId9"/>
    <p:sldId id="266" r:id="rId10"/>
    <p:sldId id="273" r:id="rId11"/>
  </p:sldIdLst>
  <p:sldSz cx="9144000" cy="6858000" type="screen4x3"/>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elet s" initials="As" lastIdx="1" clrIdx="0">
    <p:extLst>
      <p:ext uri="{19B8F6BF-5375-455C-9EA6-DF929625EA0E}">
        <p15:presenceInfo xmlns:p15="http://schemas.microsoft.com/office/powerpoint/2012/main" xmlns="" userId="S-1-5-21-2723556744-974469961-2555434001-12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65364" autoAdjust="0"/>
  </p:normalViewPr>
  <p:slideViewPr>
    <p:cSldViewPr>
      <p:cViewPr varScale="1">
        <p:scale>
          <a:sx n="47" d="100"/>
          <a:sy n="47" d="100"/>
        </p:scale>
        <p:origin x="-118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36" d="100"/>
          <a:sy n="36" d="100"/>
        </p:scale>
        <p:origin x="2174"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05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8056"/>
          </a:xfrm>
          <a:prstGeom prst="rect">
            <a:avLst/>
          </a:prstGeom>
        </p:spPr>
        <p:txBody>
          <a:bodyPr vert="horz" lIns="91440" tIns="45720" rIns="91440" bIns="45720" rtlCol="1"/>
          <a:lstStyle>
            <a:lvl1pPr algn="l">
              <a:defRPr sz="1200"/>
            </a:lvl1pPr>
          </a:lstStyle>
          <a:p>
            <a:fld id="{907F2BEA-3642-4F36-BE90-0531E2DD5418}" type="datetimeFigureOut">
              <a:rPr lang="he-IL" smtClean="0"/>
              <a:t>ב'/תמוז/תשע"ז</a:t>
            </a:fld>
            <a:endParaRPr lang="he-IL"/>
          </a:p>
        </p:txBody>
      </p:sp>
      <p:sp>
        <p:nvSpPr>
          <p:cNvPr id="4" name="מציין מיקום של תמונת שקופית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77194"/>
            <a:ext cx="5438140" cy="3908614"/>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6" y="9428584"/>
            <a:ext cx="2945659" cy="49805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28584"/>
            <a:ext cx="2945659" cy="498055"/>
          </a:xfrm>
          <a:prstGeom prst="rect">
            <a:avLst/>
          </a:prstGeom>
        </p:spPr>
        <p:txBody>
          <a:bodyPr vert="horz" lIns="91440" tIns="45720" rIns="91440" bIns="45720" rtlCol="1" anchor="b"/>
          <a:lstStyle>
            <a:lvl1pPr algn="l">
              <a:defRPr sz="1200"/>
            </a:lvl1pPr>
          </a:lstStyle>
          <a:p>
            <a:fld id="{AF78F7B1-F408-4569-A8E9-8627319FAC45}" type="slidenum">
              <a:rPr lang="he-IL" smtClean="0"/>
              <a:t>‹#›</a:t>
            </a:fld>
            <a:endParaRPr lang="he-IL"/>
          </a:p>
        </p:txBody>
      </p:sp>
    </p:spTree>
    <p:extLst>
      <p:ext uri="{BB962C8B-B14F-4D97-AF65-F5344CB8AC3E}">
        <p14:creationId xmlns:p14="http://schemas.microsoft.com/office/powerpoint/2010/main" val="24927327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F78F7B1-F408-4569-A8E9-8627319FAC45}" type="slidenum">
              <a:rPr lang="he-IL" smtClean="0"/>
              <a:t>1</a:t>
            </a:fld>
            <a:endParaRPr lang="he-IL"/>
          </a:p>
        </p:txBody>
      </p:sp>
    </p:spTree>
    <p:extLst>
      <p:ext uri="{BB962C8B-B14F-4D97-AF65-F5344CB8AC3E}">
        <p14:creationId xmlns:p14="http://schemas.microsoft.com/office/powerpoint/2010/main" val="2244390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AF78F7B1-F408-4569-A8E9-8627319FAC45}" type="slidenum">
              <a:rPr lang="he-IL" smtClean="0"/>
              <a:t>10</a:t>
            </a:fld>
            <a:endParaRPr lang="he-IL"/>
          </a:p>
        </p:txBody>
      </p:sp>
    </p:spTree>
    <p:extLst>
      <p:ext uri="{BB962C8B-B14F-4D97-AF65-F5344CB8AC3E}">
        <p14:creationId xmlns:p14="http://schemas.microsoft.com/office/powerpoint/2010/main" val="324095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AF78F7B1-F408-4569-A8E9-8627319FAC45}" type="slidenum">
              <a:rPr lang="he-IL" smtClean="0"/>
              <a:t>2</a:t>
            </a:fld>
            <a:endParaRPr lang="he-IL"/>
          </a:p>
        </p:txBody>
      </p:sp>
    </p:spTree>
    <p:extLst>
      <p:ext uri="{BB962C8B-B14F-4D97-AF65-F5344CB8AC3E}">
        <p14:creationId xmlns:p14="http://schemas.microsoft.com/office/powerpoint/2010/main" val="119310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dirty="0" smtClean="0">
                <a:latin typeface="Gisha" panose="020B0502040204020203" pitchFamily="34" charset="-79"/>
                <a:cs typeface="Gisha" panose="020B0502040204020203" pitchFamily="34" charset="-79"/>
              </a:rPr>
              <a:t>מאגר מידע שהגישה אליו מסורה לשלושה אנשים ופחות, ובלבד שמטרתו אינה איסוף מידע לצורך העברתו לאחר. מאגר זה יחיל מידע על 10,000 אנשים לכל היותר, והמידע בו לא יהיה כפוף לחובת סודיות מקצועית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he-IL" sz="1200" dirty="0" smtClean="0">
              <a:latin typeface="Gisha" panose="020B0502040204020203" pitchFamily="34" charset="-79"/>
              <a:cs typeface="Gisha" panose="020B0502040204020203" pitchFamily="34" charset="-79"/>
            </a:endParaRPr>
          </a:p>
          <a:p>
            <a:pPr marL="228600" indent="-228600">
              <a:buFontTx/>
              <a:buAutoNum type="arabicPeriod"/>
            </a:pPr>
            <a:r>
              <a:rPr lang="he-IL" dirty="0">
                <a:latin typeface="Gisha" panose="020B0502040204020203" pitchFamily="34" charset="-79"/>
                <a:cs typeface="Gisha" panose="020B0502040204020203" pitchFamily="34" charset="-79"/>
              </a:rPr>
              <a:t>מאגר מידע שאינו מנוהל בידי יחיד ואינו בא בגדר ההגדרה של מאגר מידע הדרוש לרמת אבטחה בינונית או </a:t>
            </a:r>
            <a:r>
              <a:rPr lang="he-IL" dirty="0" smtClean="0">
                <a:latin typeface="Gisha" panose="020B0502040204020203" pitchFamily="34" charset="-79"/>
                <a:cs typeface="Gisha" panose="020B0502040204020203" pitchFamily="34" charset="-79"/>
              </a:rPr>
              <a:t>גבוהה</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3. </a:t>
            </a:r>
            <a:r>
              <a:rPr lang="he-IL" dirty="0" smtClean="0">
                <a:latin typeface="Gisha" panose="020B0502040204020203" pitchFamily="34" charset="-79"/>
                <a:cs typeface="Gisha" panose="020B0502040204020203" pitchFamily="34" charset="-79"/>
              </a:rPr>
              <a:t>מאגר מידע שמספר </a:t>
            </a:r>
            <a:r>
              <a:rPr lang="he-IL" dirty="0" err="1" smtClean="0">
                <a:latin typeface="Gisha" panose="020B0502040204020203" pitchFamily="34" charset="-79"/>
                <a:cs typeface="Gisha" panose="020B0502040204020203" pitchFamily="34" charset="-79"/>
              </a:rPr>
              <a:t>מורשי</a:t>
            </a:r>
            <a:r>
              <a:rPr lang="he-IL" dirty="0" smtClean="0">
                <a:latin typeface="Gisha" panose="020B0502040204020203" pitchFamily="34" charset="-79"/>
                <a:cs typeface="Gisha" panose="020B0502040204020203" pitchFamily="34" charset="-79"/>
              </a:rPr>
              <a:t> הגישה אליו הוא עשרה ומעלה, ומטרתו היא איסוף מידע לצורך מסירתו לאחר, או שהוא בבעלות גוף ציבורי או שיש בו מידע רגיש.</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smtClean="0">
              <a:latin typeface="Gisha" panose="020B0502040204020203" pitchFamily="34" charset="-79"/>
              <a:cs typeface="Gisha" panose="020B0502040204020203"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Gisha" panose="020B0502040204020203" pitchFamily="34" charset="-79"/>
                <a:cs typeface="Gisha" panose="020B0502040204020203" pitchFamily="34" charset="-79"/>
              </a:rPr>
              <a:t>4. מאגר מידע, לרבות מאגר של גוף ציבורי, שמטרתו לאסוף מידע לצורך מסירתו לאדם אחר, או לחילופין מידע רגיש, ויש בו מידע אודות 100,000 אנשים או יותר, או שמספר </a:t>
            </a:r>
            <a:r>
              <a:rPr lang="he-IL" dirty="0" err="1" smtClean="0">
                <a:latin typeface="Gisha" panose="020B0502040204020203" pitchFamily="34" charset="-79"/>
                <a:cs typeface="Gisha" panose="020B0502040204020203" pitchFamily="34" charset="-79"/>
              </a:rPr>
              <a:t>מורשי</a:t>
            </a:r>
            <a:r>
              <a:rPr lang="he-IL" dirty="0" smtClean="0">
                <a:latin typeface="Gisha" panose="020B0502040204020203" pitchFamily="34" charset="-79"/>
                <a:cs typeface="Gisha" panose="020B0502040204020203" pitchFamily="34" charset="-79"/>
              </a:rPr>
              <a:t> הגישה אליו הוא 100 ויותר</a:t>
            </a:r>
            <a:endParaRPr lang="he-IL" sz="1200" dirty="0" smtClean="0">
              <a:latin typeface="Gisha" panose="020B0502040204020203" pitchFamily="34" charset="-79"/>
              <a:cs typeface="Gisha" panose="020B0502040204020203" pitchFamily="34" charset="-79"/>
            </a:endParaRPr>
          </a:p>
          <a:p>
            <a:pPr marL="228600" indent="-228600">
              <a:buFontTx/>
              <a:buAutoNum type="arabicPeriod"/>
            </a:pPr>
            <a:endParaRPr lang="he-IL" dirty="0">
              <a:latin typeface="Gisha" panose="020B0502040204020203" pitchFamily="34" charset="-79"/>
              <a:cs typeface="Gisha" panose="020B0502040204020203" pitchFamily="34" charset="-79"/>
            </a:endParaRPr>
          </a:p>
          <a:p>
            <a:pPr marR="0" lvl="0" algn="r" defTabSz="914400" rtl="1" eaLnBrk="1" fontAlgn="auto" latinLnBrk="0" hangingPunct="1">
              <a:lnSpc>
                <a:spcPct val="100000"/>
              </a:lnSpc>
              <a:spcBef>
                <a:spcPts val="0"/>
              </a:spcBef>
              <a:spcAft>
                <a:spcPts val="0"/>
              </a:spcAft>
              <a:buClrTx/>
              <a:buSzTx/>
              <a:tabLst/>
              <a:defRPr/>
            </a:pPr>
            <a:endParaRPr lang="he-IL" sz="1200" dirty="0" smtClean="0">
              <a:latin typeface="Gisha" panose="020B0502040204020203" pitchFamily="34" charset="-79"/>
              <a:cs typeface="Gisha" panose="020B0502040204020203" pitchFamily="34" charset="-79"/>
            </a:endParaRPr>
          </a:p>
        </p:txBody>
      </p:sp>
      <p:sp>
        <p:nvSpPr>
          <p:cNvPr id="4" name="מציין מיקום של מספר שקופית 3"/>
          <p:cNvSpPr>
            <a:spLocks noGrp="1"/>
          </p:cNvSpPr>
          <p:nvPr>
            <p:ph type="sldNum" sz="quarter" idx="10"/>
          </p:nvPr>
        </p:nvSpPr>
        <p:spPr/>
        <p:txBody>
          <a:bodyPr/>
          <a:lstStyle/>
          <a:p>
            <a:fld id="{AF78F7B1-F408-4569-A8E9-8627319FAC45}" type="slidenum">
              <a:rPr lang="he-IL" smtClean="0">
                <a:solidFill>
                  <a:prstClr val="black"/>
                </a:solidFill>
              </a:rPr>
              <a:pPr/>
              <a:t>3</a:t>
            </a:fld>
            <a:endParaRPr lang="he-IL">
              <a:solidFill>
                <a:prstClr val="black"/>
              </a:solidFill>
            </a:endParaRPr>
          </a:p>
        </p:txBody>
      </p:sp>
    </p:spTree>
    <p:extLst>
      <p:ext uri="{BB962C8B-B14F-4D97-AF65-F5344CB8AC3E}">
        <p14:creationId xmlns:p14="http://schemas.microsoft.com/office/powerpoint/2010/main" val="11581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AF78F7B1-F408-4569-A8E9-8627319FAC45}" type="slidenum">
              <a:rPr lang="he-IL" smtClean="0"/>
              <a:t>4</a:t>
            </a:fld>
            <a:endParaRPr lang="he-IL"/>
          </a:p>
        </p:txBody>
      </p:sp>
    </p:spTree>
    <p:extLst>
      <p:ext uri="{BB962C8B-B14F-4D97-AF65-F5344CB8AC3E}">
        <p14:creationId xmlns:p14="http://schemas.microsoft.com/office/powerpoint/2010/main" val="194480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u="sng" dirty="0" smtClean="0">
                <a:latin typeface="Gisha" panose="020B0502040204020203" pitchFamily="34" charset="-79"/>
                <a:cs typeface="Gisha" panose="020B0502040204020203" pitchFamily="34" charset="-79"/>
              </a:rPr>
              <a:t>1. ניסוח מסמך הגדרות המאגר</a:t>
            </a:r>
          </a:p>
          <a:p>
            <a:pPr marL="400050" lvl="1" indent="0" algn="just">
              <a:buNone/>
            </a:pPr>
            <a:r>
              <a:rPr lang="he-IL" dirty="0" smtClean="0">
                <a:latin typeface="Gisha" panose="020B0502040204020203" pitchFamily="34" charset="-79"/>
                <a:cs typeface="Gisha" panose="020B0502040204020203" pitchFamily="34" charset="-79"/>
              </a:rPr>
              <a:t>יש לערוך מסמך הגדרות המפרט באופן ברור תיאור כללי של פעולות האיסוף והשימוש במידע, פירוט סוגי המידע, שמו של מנהל המאגר ושל הממונה על אבטחת המידע. בנוסף, עליו להכיל את הסיכונים העיקריים של פגיעה באבטחת המידע והדרכים להתמודדות איתם</a:t>
            </a:r>
          </a:p>
          <a:p>
            <a:pPr algn="just"/>
            <a:r>
              <a:rPr lang="he-IL" u="sng" dirty="0" smtClean="0">
                <a:latin typeface="Gisha" panose="020B0502040204020203" pitchFamily="34" charset="-79"/>
                <a:cs typeface="Gisha" panose="020B0502040204020203" pitchFamily="34" charset="-79"/>
              </a:rPr>
              <a:t>2. אבטחה פיזית וסביבתית</a:t>
            </a:r>
          </a:p>
          <a:p>
            <a:pPr marL="400050" lvl="1" indent="0" algn="just">
              <a:buNone/>
            </a:pPr>
            <a:r>
              <a:rPr lang="he-IL" dirty="0" smtClean="0">
                <a:latin typeface="Gisha" panose="020B0502040204020203" pitchFamily="34" charset="-79"/>
                <a:cs typeface="Gisha" panose="020B0502040204020203" pitchFamily="34" charset="-79"/>
              </a:rPr>
              <a:t>יש לשמור את מערכות המאגר במקום מוגן, המונע חדירה וכנסיה ללא הרשאה. בנוסף, חובה לתעד את הכניסות והיציאות וכן הכנסה והוצאה של ציוד ממתקן זה.</a:t>
            </a:r>
          </a:p>
          <a:p>
            <a:r>
              <a:rPr lang="he-IL" u="sng" dirty="0" smtClean="0">
                <a:latin typeface="Gisha" panose="020B0502040204020203" pitchFamily="34" charset="-79"/>
                <a:cs typeface="Gisha" panose="020B0502040204020203" pitchFamily="34" charset="-79"/>
              </a:rPr>
              <a:t>3. ממונה על אבטחת מידע</a:t>
            </a:r>
          </a:p>
          <a:p>
            <a:pPr marL="400050" lvl="1" indent="0" algn="just">
              <a:buNone/>
            </a:pPr>
            <a:r>
              <a:rPr lang="he-IL" dirty="0" smtClean="0">
                <a:latin typeface="Gisha" panose="020B0502040204020203" pitchFamily="34" charset="-79"/>
                <a:cs typeface="Gisha" panose="020B0502040204020203" pitchFamily="34" charset="-79"/>
              </a:rPr>
              <a:t>ישנה חובה למנות ממונה על אבטחת מידע ברשויות, הממונה יהיה כפו באופן ישיר למנהל מאגר המידע, או למנהל הפעיל של הגוף שהוא בעל מאגר המידע או המחזיק בו. הממונה על מאגר המידע לא יכול להיות במצב של ניגוד עניינים.</a:t>
            </a:r>
          </a:p>
          <a:p>
            <a:r>
              <a:rPr lang="he-IL" u="sng" dirty="0" smtClean="0">
                <a:latin typeface="Gisha" panose="020B0502040204020203" pitchFamily="34" charset="-79"/>
                <a:cs typeface="Gisha" panose="020B0502040204020203" pitchFamily="34" charset="-79"/>
              </a:rPr>
              <a:t>4. נוהל אבטחה</a:t>
            </a:r>
          </a:p>
          <a:p>
            <a:pPr marL="400050" lvl="1" indent="0" algn="just">
              <a:buNone/>
            </a:pPr>
            <a:r>
              <a:rPr lang="he-IL" dirty="0" smtClean="0">
                <a:latin typeface="Gisha" panose="020B0502040204020203" pitchFamily="34" charset="-79"/>
                <a:cs typeface="Gisha" panose="020B0502040204020203" pitchFamily="34" charset="-79"/>
              </a:rPr>
              <a:t>הנוהל יחייב את כלל העובדים ויכיל בין היתר הוראות בדבר האבטחה הפיזית של המאגר, </a:t>
            </a:r>
            <a:r>
              <a:rPr lang="he-IL" dirty="0" err="1" smtClean="0">
                <a:latin typeface="Gisha" panose="020B0502040204020203" pitchFamily="34" charset="-79"/>
                <a:cs typeface="Gisha" panose="020B0502040204020203" pitchFamily="34" charset="-79"/>
              </a:rPr>
              <a:t>מורשי</a:t>
            </a:r>
            <a:r>
              <a:rPr lang="he-IL" dirty="0" smtClean="0">
                <a:latin typeface="Gisha" panose="020B0502040204020203" pitchFamily="34" charset="-79"/>
                <a:cs typeface="Gisha" panose="020B0502040204020203" pitchFamily="34" charset="-79"/>
              </a:rPr>
              <a:t> הגישה, התמודדות עם אירועי אבטחת מידע, אמצעי זיהוי, גיבוי המידע לעריכת בדיקות תקופתיות ועוד.</a:t>
            </a:r>
          </a:p>
          <a:p>
            <a:r>
              <a:rPr lang="he-IL" u="sng" dirty="0" smtClean="0">
                <a:latin typeface="Gisha" panose="020B0502040204020203" pitchFamily="34" charset="-79"/>
                <a:cs typeface="Gisha" panose="020B0502040204020203" pitchFamily="34" charset="-79"/>
              </a:rPr>
              <a:t>5. מיפוי מערכות</a:t>
            </a:r>
          </a:p>
          <a:p>
            <a:pPr marL="400050" lvl="1" indent="0" algn="just">
              <a:buNone/>
            </a:pPr>
            <a:r>
              <a:rPr lang="he-IL" dirty="0" smtClean="0">
                <a:latin typeface="Gisha" panose="020B0502040204020203" pitchFamily="34" charset="-79"/>
                <a:cs typeface="Gisha" panose="020B0502040204020203" pitchFamily="34" charset="-79"/>
              </a:rPr>
              <a:t>יש לערוך רשימה מעודכנת של כל רכיבי מערכות המחשב הקשורות למאגר המידע. ברשימה זו יש לכלול את מערכות החומרה והתוכנה המפורטות בתקנות.</a:t>
            </a:r>
            <a:endParaRPr lang="he-IL" dirty="0"/>
          </a:p>
        </p:txBody>
      </p:sp>
      <p:sp>
        <p:nvSpPr>
          <p:cNvPr id="4" name="מציין מיקום של מספר שקופית 3"/>
          <p:cNvSpPr>
            <a:spLocks noGrp="1"/>
          </p:cNvSpPr>
          <p:nvPr>
            <p:ph type="sldNum" sz="quarter" idx="10"/>
          </p:nvPr>
        </p:nvSpPr>
        <p:spPr/>
        <p:txBody>
          <a:bodyPr/>
          <a:lstStyle/>
          <a:p>
            <a:fld id="{AF78F7B1-F408-4569-A8E9-8627319FAC45}" type="slidenum">
              <a:rPr lang="he-IL" smtClean="0"/>
              <a:t>5</a:t>
            </a:fld>
            <a:endParaRPr lang="he-IL"/>
          </a:p>
        </p:txBody>
      </p:sp>
    </p:spTree>
    <p:extLst>
      <p:ext uri="{BB962C8B-B14F-4D97-AF65-F5344CB8AC3E}">
        <p14:creationId xmlns:p14="http://schemas.microsoft.com/office/powerpoint/2010/main" val="402355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a:r>
              <a:rPr lang="he-IL" u="sng" dirty="0" smtClean="0">
                <a:latin typeface="Gisha" panose="020B0502040204020203" pitchFamily="34" charset="-79"/>
                <a:cs typeface="Gisha" panose="020B0502040204020203" pitchFamily="34" charset="-79"/>
              </a:rPr>
              <a:t>6.</a:t>
            </a:r>
            <a:r>
              <a:rPr lang="he-IL" u="sng" baseline="0" dirty="0" smtClean="0">
                <a:latin typeface="Gisha" panose="020B0502040204020203" pitchFamily="34" charset="-79"/>
                <a:cs typeface="Gisha" panose="020B0502040204020203" pitchFamily="34" charset="-79"/>
              </a:rPr>
              <a:t> </a:t>
            </a:r>
            <a:r>
              <a:rPr lang="he-IL" u="sng" dirty="0" smtClean="0">
                <a:latin typeface="Gisha" panose="020B0502040204020203" pitchFamily="34" charset="-79"/>
                <a:cs typeface="Gisha" panose="020B0502040204020203" pitchFamily="34" charset="-79"/>
              </a:rPr>
              <a:t> ניהול כוח אדם, הרשאות גישה, זיהוי ואימות</a:t>
            </a:r>
          </a:p>
          <a:p>
            <a:pPr marL="457200" lvl="1" indent="0" algn="just">
              <a:buNone/>
            </a:pPr>
            <a:r>
              <a:rPr lang="he-IL" dirty="0" smtClean="0">
                <a:latin typeface="Gisha" panose="020B0502040204020203" pitchFamily="34" charset="-79"/>
                <a:cs typeface="Gisha" panose="020B0502040204020203" pitchFamily="34" charset="-79"/>
              </a:rPr>
              <a:t>יש לקלוט לעבודה הקשורה למאגר המידע, עובדים ברמת סיווגם תואמת לרגישות המאגר. כמו כן, יש לערוך רישום של בעלי הרשאות גישה בהתאם לתפקיד ולדאוג שרמת הגישה תהיה תואמת לתפקיד. בנוסף, יש לבצע אחת לשנה הדרכות למורשי הגישה למאגר בנוגע למסמך ההגדרות, נוהל האבטחה ואופן הטיפול בתקלות</a:t>
            </a:r>
          </a:p>
          <a:p>
            <a:r>
              <a:rPr lang="he-IL" u="sng" dirty="0" smtClean="0">
                <a:latin typeface="Gisha" panose="020B0502040204020203" pitchFamily="34" charset="-79"/>
                <a:cs typeface="Gisha" panose="020B0502040204020203" pitchFamily="34" charset="-79"/>
              </a:rPr>
              <a:t>7. תיעוד אירועי אבטחה</a:t>
            </a:r>
          </a:p>
          <a:p>
            <a:pPr marL="400050" lvl="1" indent="0" algn="just">
              <a:buNone/>
            </a:pPr>
            <a:r>
              <a:rPr lang="he-IL" dirty="0" smtClean="0">
                <a:latin typeface="Gisha" panose="020B0502040204020203" pitchFamily="34" charset="-79"/>
                <a:cs typeface="Gisha" panose="020B0502040204020203" pitchFamily="34" charset="-79"/>
              </a:rPr>
              <a:t>יש לבצע תיעוד של כל אירוע המעלה חשש לפגיעה במאגר או חריגה מהרשאות הגישה. יש להתבסס עד כמה שאפשר ברישום אוטומטי</a:t>
            </a:r>
          </a:p>
          <a:p>
            <a:r>
              <a:rPr lang="he-IL" u="sng" dirty="0" smtClean="0">
                <a:latin typeface="Gisha" panose="020B0502040204020203" pitchFamily="34" charset="-79"/>
                <a:cs typeface="Gisha" panose="020B0502040204020203" pitchFamily="34" charset="-79"/>
              </a:rPr>
              <a:t>8. זיהוי ואימות</a:t>
            </a:r>
          </a:p>
          <a:p>
            <a:pPr marL="457200" lvl="1" indent="0" algn="just">
              <a:buNone/>
            </a:pPr>
            <a:r>
              <a:rPr lang="he-IL" dirty="0" smtClean="0">
                <a:latin typeface="Gisha" panose="020B0502040204020203" pitchFamily="34" charset="-79"/>
                <a:cs typeface="Gisha" panose="020B0502040204020203" pitchFamily="34" charset="-79"/>
              </a:rPr>
              <a:t>בעת כניסה למאגר, יזוהה בעל הרשאות הגישה על ידי אמצעי פיסי. בנוהל אבטחת המאגר תקבע תדירות החלפת הסיסמאות.</a:t>
            </a:r>
          </a:p>
          <a:p>
            <a:r>
              <a:rPr lang="he-IL" u="sng" dirty="0" smtClean="0">
                <a:latin typeface="Gisha" panose="020B0502040204020203" pitchFamily="34" charset="-79"/>
                <a:cs typeface="Gisha" panose="020B0502040204020203" pitchFamily="34" charset="-79"/>
              </a:rPr>
              <a:t>9. התקנים ניידים</a:t>
            </a:r>
          </a:p>
          <a:p>
            <a:pPr marL="400050" lvl="1" indent="0" algn="just">
              <a:buNone/>
            </a:pPr>
            <a:r>
              <a:rPr lang="he-IL" dirty="0" smtClean="0">
                <a:latin typeface="Gisha" panose="020B0502040204020203" pitchFamily="34" charset="-79"/>
                <a:cs typeface="Gisha" panose="020B0502040204020203" pitchFamily="34" charset="-79"/>
              </a:rPr>
              <a:t>יש להגביל התחברות של התקנים ניידים למערכות המאגר</a:t>
            </a:r>
            <a:endParaRPr lang="he-IL" dirty="0" smtClean="0"/>
          </a:p>
          <a:p>
            <a:r>
              <a:rPr lang="he-IL" u="sng" dirty="0" smtClean="0">
                <a:latin typeface="Gisha" panose="020B0502040204020203" pitchFamily="34" charset="-79"/>
                <a:cs typeface="Gisha" panose="020B0502040204020203" pitchFamily="34" charset="-79"/>
              </a:rPr>
              <a:t>10. הפרדת מערכות</a:t>
            </a:r>
          </a:p>
          <a:p>
            <a:pPr marL="457200" lvl="1" indent="0" algn="just">
              <a:buNone/>
            </a:pPr>
            <a:r>
              <a:rPr lang="he-IL" dirty="0" smtClean="0">
                <a:latin typeface="Gisha" panose="020B0502040204020203" pitchFamily="34" charset="-79"/>
                <a:cs typeface="Gisha" panose="020B0502040204020203" pitchFamily="34" charset="-79"/>
              </a:rPr>
              <a:t>יש להפריד עד כמה שאפשר בין מערכות מאגרי מידע מהן יש נגישות למידע לבין מערכות מחשוב אחרות</a:t>
            </a:r>
          </a:p>
          <a:p>
            <a:endParaRPr lang="he-IL" dirty="0"/>
          </a:p>
        </p:txBody>
      </p:sp>
      <p:sp>
        <p:nvSpPr>
          <p:cNvPr id="4" name="מציין מיקום של מספר שקופית 3"/>
          <p:cNvSpPr>
            <a:spLocks noGrp="1"/>
          </p:cNvSpPr>
          <p:nvPr>
            <p:ph type="sldNum" sz="quarter" idx="10"/>
          </p:nvPr>
        </p:nvSpPr>
        <p:spPr/>
        <p:txBody>
          <a:bodyPr/>
          <a:lstStyle/>
          <a:p>
            <a:fld id="{AF78F7B1-F408-4569-A8E9-8627319FAC45}" type="slidenum">
              <a:rPr lang="he-IL" smtClean="0"/>
              <a:t>6</a:t>
            </a:fld>
            <a:endParaRPr lang="he-IL"/>
          </a:p>
        </p:txBody>
      </p:sp>
    </p:spTree>
    <p:extLst>
      <p:ext uri="{BB962C8B-B14F-4D97-AF65-F5344CB8AC3E}">
        <p14:creationId xmlns:p14="http://schemas.microsoft.com/office/powerpoint/2010/main" val="411308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u="sng" dirty="0" smtClean="0">
                <a:latin typeface="Gisha" panose="020B0502040204020203" pitchFamily="34" charset="-79"/>
                <a:cs typeface="Gisha" panose="020B0502040204020203" pitchFamily="34" charset="-79"/>
              </a:rPr>
              <a:t>11. אבטחת תקשורת</a:t>
            </a:r>
          </a:p>
          <a:p>
            <a:pPr marL="400050" lvl="1" indent="0" algn="just">
              <a:buNone/>
            </a:pPr>
            <a:r>
              <a:rPr lang="he-IL" dirty="0" smtClean="0">
                <a:latin typeface="Gisha" panose="020B0502040204020203" pitchFamily="34" charset="-79"/>
                <a:cs typeface="Gisha" panose="020B0502040204020203" pitchFamily="34" charset="-79"/>
              </a:rPr>
              <a:t>במידה ומערכות המידע מחוברות לאינטרנט, יש להתקין אמצעי הגנה מתאימים מפני חדירה בלתי מורשית. כמו כן, חובה להצפין מידע בזמן העברתו באינטרנט ולהסדיר גישה מרחוק באמצעי זיהוי</a:t>
            </a:r>
          </a:p>
          <a:p>
            <a:r>
              <a:rPr lang="he-IL" u="sng" dirty="0" smtClean="0">
                <a:latin typeface="Gisha" panose="020B0502040204020203" pitchFamily="34" charset="-79"/>
                <a:cs typeface="Gisha" panose="020B0502040204020203" pitchFamily="34" charset="-79"/>
              </a:rPr>
              <a:t>12.בקרה ותיעוד גישה</a:t>
            </a:r>
          </a:p>
          <a:p>
            <a:pPr marL="400050" lvl="1" indent="0" algn="just">
              <a:buNone/>
            </a:pPr>
            <a:r>
              <a:rPr lang="he-IL" dirty="0" smtClean="0">
                <a:latin typeface="Gisha" panose="020B0502040204020203" pitchFamily="34" charset="-79"/>
                <a:cs typeface="Gisha" panose="020B0502040204020203" pitchFamily="34" charset="-79"/>
              </a:rPr>
              <a:t>יש לנהל מנגנון תיעוד אוטומטי שיאפשר בקרה על הגישה למערכות המידע. התיעוד יישמר לשנתיים לפחות</a:t>
            </a:r>
          </a:p>
          <a:p>
            <a:r>
              <a:rPr lang="he-IL" u="sng" dirty="0" smtClean="0">
                <a:latin typeface="Gisha" panose="020B0502040204020203" pitchFamily="34" charset="-79"/>
                <a:cs typeface="Gisha" panose="020B0502040204020203" pitchFamily="34" charset="-79"/>
              </a:rPr>
              <a:t>13.ביקורות תקופתיות</a:t>
            </a:r>
          </a:p>
          <a:p>
            <a:pPr marL="400050" lvl="1" indent="0" algn="just">
              <a:buNone/>
            </a:pPr>
            <a:r>
              <a:rPr lang="he-IL" dirty="0" smtClean="0">
                <a:latin typeface="Gisha" panose="020B0502040204020203" pitchFamily="34" charset="-79"/>
                <a:cs typeface="Gisha" panose="020B0502040204020203" pitchFamily="34" charset="-79"/>
              </a:rPr>
              <a:t>אחת לשנתיים לפחות, יש לבצע ביקורת חיצונית או פנימית, שתכלול דו"ח מפורט על התאמת אמצעי האבטחה לנוהל האבטחה ולתקנות </a:t>
            </a:r>
          </a:p>
          <a:p>
            <a:r>
              <a:rPr lang="he-IL" u="sng" dirty="0" smtClean="0">
                <a:latin typeface="Gisha" panose="020B0502040204020203" pitchFamily="34" charset="-79"/>
                <a:cs typeface="Gisha" panose="020B0502040204020203" pitchFamily="34" charset="-79"/>
              </a:rPr>
              <a:t>14. הודעה על אירועי אבטחה</a:t>
            </a:r>
          </a:p>
          <a:p>
            <a:pPr marL="457200" lvl="1" indent="0" algn="just">
              <a:buNone/>
            </a:pPr>
            <a:r>
              <a:rPr lang="he-IL" dirty="0" smtClean="0">
                <a:latin typeface="Gisha" panose="020B0502040204020203" pitchFamily="34" charset="-79"/>
                <a:cs typeface="Gisha" panose="020B0502040204020203" pitchFamily="34" charset="-79"/>
              </a:rPr>
              <a:t>יש למסור לרשם מאגרי המידע הודעה </a:t>
            </a:r>
            <a:r>
              <a:rPr lang="he-IL" dirty="0" err="1" smtClean="0">
                <a:latin typeface="Gisha" panose="020B0502040204020203" pitchFamily="34" charset="-79"/>
                <a:cs typeface="Gisha" panose="020B0502040204020203" pitchFamily="34" charset="-79"/>
              </a:rPr>
              <a:t>מיידית</a:t>
            </a:r>
            <a:r>
              <a:rPr lang="he-IL" dirty="0" smtClean="0">
                <a:latin typeface="Gisha" panose="020B0502040204020203" pitchFamily="34" charset="-79"/>
                <a:cs typeface="Gisha" panose="020B0502040204020203" pitchFamily="34" charset="-79"/>
              </a:rPr>
              <a:t> על כל אירוע אבטחה חמור</a:t>
            </a:r>
          </a:p>
          <a:p>
            <a:r>
              <a:rPr lang="he-IL" u="sng" dirty="0" smtClean="0">
                <a:latin typeface="Gisha" panose="020B0502040204020203" pitchFamily="34" charset="-79"/>
                <a:cs typeface="Gisha" panose="020B0502040204020203" pitchFamily="34" charset="-79"/>
              </a:rPr>
              <a:t>15.גיבוי ושחזור</a:t>
            </a:r>
          </a:p>
          <a:p>
            <a:pPr marL="400050" lvl="1" indent="0" algn="just">
              <a:buNone/>
            </a:pPr>
            <a:r>
              <a:rPr lang="he-IL" dirty="0" smtClean="0">
                <a:latin typeface="Gisha" panose="020B0502040204020203" pitchFamily="34" charset="-79"/>
                <a:cs typeface="Gisha" panose="020B0502040204020203" pitchFamily="34" charset="-79"/>
              </a:rPr>
              <a:t>יש לקבוע נוהל לגיבוי ושחזור נתונים</a:t>
            </a:r>
          </a:p>
          <a:p>
            <a:pPr marL="457200" indent="-457200" algn="just"/>
            <a:r>
              <a:rPr lang="he-IL" u="sng" dirty="0" smtClean="0">
                <a:latin typeface="Gisha" panose="020B0502040204020203" pitchFamily="34" charset="-79"/>
                <a:cs typeface="Gisha" panose="020B0502040204020203" pitchFamily="34" charset="-79"/>
              </a:rPr>
              <a:t>16. מיקור חוץ</a:t>
            </a:r>
          </a:p>
          <a:p>
            <a:pPr marL="400050" lvl="1" indent="0" algn="just">
              <a:buNone/>
            </a:pPr>
            <a:r>
              <a:rPr lang="he-IL" dirty="0" smtClean="0">
                <a:latin typeface="Gisha" panose="020B0502040204020203" pitchFamily="34" charset="-79"/>
                <a:cs typeface="Gisha" panose="020B0502040204020203" pitchFamily="34" charset="-79"/>
              </a:rPr>
              <a:t>עיבוד מידע בידי צד ג' מחייב בחינה מוקדמת של סיכוני אבטחת המידע בהתקשרות וקביעת הוראות חוזיות מפורשות.</a:t>
            </a:r>
          </a:p>
          <a:p>
            <a:pPr marL="400050" lvl="1" indent="0" algn="just">
              <a:buNone/>
            </a:pPr>
            <a:endParaRPr lang="he-IL" dirty="0" smtClean="0">
              <a:latin typeface="Gisha" panose="020B0502040204020203" pitchFamily="34" charset="-79"/>
              <a:cs typeface="Gisha" panose="020B0502040204020203" pitchFamily="34" charset="-79"/>
            </a:endParaRPr>
          </a:p>
          <a:p>
            <a:pPr marL="400050" lvl="1" indent="0" algn="just">
              <a:buNone/>
            </a:pPr>
            <a:endParaRPr lang="he-IL" dirty="0" smtClean="0">
              <a:latin typeface="Gisha" panose="020B0502040204020203" pitchFamily="34" charset="-79"/>
              <a:cs typeface="Gisha" panose="020B0502040204020203" pitchFamily="34" charset="-79"/>
            </a:endParaRPr>
          </a:p>
          <a:p>
            <a:endParaRPr lang="he-IL" dirty="0"/>
          </a:p>
        </p:txBody>
      </p:sp>
      <p:sp>
        <p:nvSpPr>
          <p:cNvPr id="4" name="מציין מיקום של מספר שקופית 3"/>
          <p:cNvSpPr>
            <a:spLocks noGrp="1"/>
          </p:cNvSpPr>
          <p:nvPr>
            <p:ph type="sldNum" sz="quarter" idx="10"/>
          </p:nvPr>
        </p:nvSpPr>
        <p:spPr/>
        <p:txBody>
          <a:bodyPr/>
          <a:lstStyle/>
          <a:p>
            <a:fld id="{AF78F7B1-F408-4569-A8E9-8627319FAC45}" type="slidenum">
              <a:rPr lang="he-IL" smtClean="0"/>
              <a:t>7</a:t>
            </a:fld>
            <a:endParaRPr lang="he-IL"/>
          </a:p>
        </p:txBody>
      </p:sp>
    </p:spTree>
    <p:extLst>
      <p:ext uri="{BB962C8B-B14F-4D97-AF65-F5344CB8AC3E}">
        <p14:creationId xmlns:p14="http://schemas.microsoft.com/office/powerpoint/2010/main" val="405691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u="sng" dirty="0" smtClean="0">
                <a:latin typeface="Gisha" panose="020B0502040204020203" pitchFamily="34" charset="-79"/>
                <a:cs typeface="Gisha" panose="020B0502040204020203" pitchFamily="34" charset="-79"/>
              </a:rPr>
              <a:t>בנוסף</a:t>
            </a:r>
            <a:r>
              <a:rPr lang="he-IL" u="sng" baseline="0" dirty="0" smtClean="0">
                <a:latin typeface="Gisha" panose="020B0502040204020203" pitchFamily="34" charset="-79"/>
                <a:cs typeface="Gisha" panose="020B0502040204020203" pitchFamily="34" charset="-79"/>
              </a:rPr>
              <a:t> לכל הפירוט שניתן עבור מאגרי מידע ברמת אבטחה בינונית ומעלה, יש חובות נוספות ספציפיות עבור גבוהה.</a:t>
            </a:r>
            <a:endParaRPr lang="he-IL" u="sng" dirty="0" smtClean="0">
              <a:latin typeface="Gisha" panose="020B0502040204020203" pitchFamily="34" charset="-79"/>
              <a:cs typeface="Gisha" panose="020B0502040204020203" pitchFamily="34" charset="-79"/>
            </a:endParaRPr>
          </a:p>
          <a:p>
            <a:endParaRPr lang="he-IL" u="sng" dirty="0" smtClean="0">
              <a:latin typeface="Gisha" panose="020B0502040204020203" pitchFamily="34" charset="-79"/>
              <a:cs typeface="Gisha" panose="020B0502040204020203" pitchFamily="34" charset="-79"/>
            </a:endParaRPr>
          </a:p>
          <a:p>
            <a:r>
              <a:rPr lang="he-IL" u="sng" dirty="0" smtClean="0">
                <a:latin typeface="Gisha" panose="020B0502040204020203" pitchFamily="34" charset="-79"/>
                <a:cs typeface="Gisha" panose="020B0502040204020203" pitchFamily="34" charset="-79"/>
              </a:rPr>
              <a:t>ביצוע סקר סיכונים</a:t>
            </a:r>
          </a:p>
          <a:p>
            <a:pPr marL="400050" lvl="1" indent="0">
              <a:buNone/>
            </a:pPr>
            <a:r>
              <a:rPr lang="he-IL" dirty="0" smtClean="0">
                <a:latin typeface="Gisha" panose="020B0502040204020203" pitchFamily="34" charset="-79"/>
                <a:cs typeface="Gisha" panose="020B0502040204020203" pitchFamily="34" charset="-79"/>
              </a:rPr>
              <a:t>יש לערוך אחת לשנה וחצי סקר סיכונים במטרה לאתר סיכוני אבטחת מידע. סקר הסיכונים יערך על ידי בעל מקצוע. בעל המאגר יתקן את הליקויים שהתגלו ויעדכן את נהלי האבטחה בהתאם.</a:t>
            </a:r>
            <a:r>
              <a:rPr lang="he-IL" baseline="0" dirty="0" smtClean="0">
                <a:latin typeface="Gisha" panose="020B0502040204020203" pitchFamily="34" charset="-79"/>
                <a:cs typeface="Gisha" panose="020B0502040204020203" pitchFamily="34" charset="-79"/>
              </a:rPr>
              <a:t> סקר הסיכונים יכול להיות גם ביקורת תקופתית</a:t>
            </a:r>
            <a:r>
              <a:rPr lang="he-IL" dirty="0" smtClean="0">
                <a:latin typeface="Gisha" panose="020B0502040204020203" pitchFamily="34" charset="-79"/>
                <a:cs typeface="Gisha" panose="020B0502040204020203" pitchFamily="34" charset="-79"/>
              </a:rPr>
              <a:t> </a:t>
            </a:r>
          </a:p>
          <a:p>
            <a:r>
              <a:rPr lang="he-IL" u="sng" dirty="0" smtClean="0">
                <a:latin typeface="Gisha" panose="020B0502040204020203" pitchFamily="34" charset="-79"/>
                <a:cs typeface="Gisha" panose="020B0502040204020203" pitchFamily="34" charset="-79"/>
              </a:rPr>
              <a:t>מבדקי חדירות</a:t>
            </a:r>
          </a:p>
          <a:p>
            <a:pPr lvl="1"/>
            <a:r>
              <a:rPr lang="he-IL" dirty="0" smtClean="0"/>
              <a:t>אחת לשנה וחצי יש לבצע</a:t>
            </a:r>
            <a:r>
              <a:rPr lang="he-IL" baseline="0" dirty="0" smtClean="0"/>
              <a:t> מבחני חדירות למערכות המאגר על מנת לבחון את עמידותו בפני סיכונים פנימיים וחיצוניים</a:t>
            </a:r>
          </a:p>
          <a:p>
            <a:r>
              <a:rPr lang="he-IL" u="sng" dirty="0" smtClean="0">
                <a:latin typeface="Gisha" panose="020B0502040204020203" pitchFamily="34" charset="-79"/>
                <a:cs typeface="Gisha" panose="020B0502040204020203" pitchFamily="34" charset="-79"/>
              </a:rPr>
              <a:t>גיבוי ושחזור</a:t>
            </a:r>
          </a:p>
          <a:p>
            <a:r>
              <a:rPr lang="he-IL" u="none" dirty="0" smtClean="0">
                <a:latin typeface="Gisha" panose="020B0502040204020203" pitchFamily="34" charset="-79"/>
                <a:cs typeface="Gisha" panose="020B0502040204020203" pitchFamily="34" charset="-79"/>
              </a:rPr>
              <a:t> בנוסף לנוהל גיבוי</a:t>
            </a:r>
            <a:r>
              <a:rPr lang="he-IL" u="none" baseline="0" dirty="0" smtClean="0">
                <a:latin typeface="Gisha" panose="020B0502040204020203" pitchFamily="34" charset="-79"/>
                <a:cs typeface="Gisha" panose="020B0502040204020203" pitchFamily="34" charset="-79"/>
              </a:rPr>
              <a:t> ושחזור, יש לשמור עותק גיבוי של הנתונים והנהלים שנועדו לצורך עמידה בתקנות</a:t>
            </a:r>
            <a:endParaRPr lang="he-IL" u="none" dirty="0" smtClean="0">
              <a:latin typeface="Gisha" panose="020B0502040204020203" pitchFamily="34" charset="-79"/>
              <a:cs typeface="Gisha" panose="020B0502040204020203" pitchFamily="34" charset="-79"/>
            </a:endParaRPr>
          </a:p>
          <a:p>
            <a:pPr marL="0" indent="0">
              <a:buNone/>
            </a:pPr>
            <a:endParaRPr lang="he-IL" u="sng" dirty="0" smtClean="0">
              <a:latin typeface="Gisha" panose="020B0502040204020203" pitchFamily="34" charset="-79"/>
              <a:cs typeface="Gisha" panose="020B0502040204020203" pitchFamily="34" charset="-79"/>
            </a:endParaRPr>
          </a:p>
          <a:p>
            <a:r>
              <a:rPr lang="he-IL" u="sng" dirty="0" smtClean="0">
                <a:latin typeface="Gisha" panose="020B0502040204020203" pitchFamily="34" charset="-79"/>
                <a:cs typeface="Gisha" panose="020B0502040204020203" pitchFamily="34" charset="-79"/>
              </a:rPr>
              <a:t>הודעות על אירועי אבטחה</a:t>
            </a:r>
          </a:p>
          <a:p>
            <a:r>
              <a:rPr lang="he-IL" dirty="0" smtClean="0"/>
              <a:t> חובת</a:t>
            </a:r>
            <a:r>
              <a:rPr lang="he-IL" baseline="0" dirty="0" smtClean="0"/>
              <a:t> ההודעה מורחבת במאגרים אלו, וחלה גם על אירועים בהם נעשה שימוש בחלק כלשהו, לא רק מהותי, של המידע במאגר</a:t>
            </a:r>
            <a:endParaRPr lang="he-IL" dirty="0" smtClean="0"/>
          </a:p>
          <a:p>
            <a:pPr lvl="1"/>
            <a:endParaRPr lang="he-IL" dirty="0"/>
          </a:p>
        </p:txBody>
      </p:sp>
      <p:sp>
        <p:nvSpPr>
          <p:cNvPr id="4" name="מציין מיקום של מספר שקופית 3"/>
          <p:cNvSpPr>
            <a:spLocks noGrp="1"/>
          </p:cNvSpPr>
          <p:nvPr>
            <p:ph type="sldNum" sz="quarter" idx="10"/>
          </p:nvPr>
        </p:nvSpPr>
        <p:spPr/>
        <p:txBody>
          <a:bodyPr/>
          <a:lstStyle/>
          <a:p>
            <a:fld id="{AF78F7B1-F408-4569-A8E9-8627319FAC45}" type="slidenum">
              <a:rPr lang="he-IL" smtClean="0"/>
              <a:t>8</a:t>
            </a:fld>
            <a:endParaRPr lang="he-IL"/>
          </a:p>
        </p:txBody>
      </p:sp>
    </p:spTree>
    <p:extLst>
      <p:ext uri="{BB962C8B-B14F-4D97-AF65-F5344CB8AC3E}">
        <p14:creationId xmlns:p14="http://schemas.microsoft.com/office/powerpoint/2010/main" val="2278692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F78F7B1-F408-4569-A8E9-8627319FAC45}" type="slidenum">
              <a:rPr lang="he-IL" smtClean="0"/>
              <a:t>9</a:t>
            </a:fld>
            <a:endParaRPr lang="he-IL"/>
          </a:p>
        </p:txBody>
      </p:sp>
    </p:spTree>
    <p:extLst>
      <p:ext uri="{BB962C8B-B14F-4D97-AF65-F5344CB8AC3E}">
        <p14:creationId xmlns:p14="http://schemas.microsoft.com/office/powerpoint/2010/main" val="391123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957FDB4F-B876-4E25-B1E3-8C62F51FBDFD}" type="datetimeFigureOut">
              <a:rPr lang="he-IL" smtClean="0"/>
              <a:t>ב'/תמוז/תשע"ז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4CF5F8-7642-431E-B0BF-9F4BF2F07ABC}" type="slidenum">
              <a:rPr lang="he-IL" smtClean="0"/>
              <a:t>‹#›</a:t>
            </a:fld>
            <a:endParaRPr lang="he-IL"/>
          </a:p>
        </p:txBody>
      </p:sp>
    </p:spTree>
    <p:extLst>
      <p:ext uri="{BB962C8B-B14F-4D97-AF65-F5344CB8AC3E}">
        <p14:creationId xmlns:p14="http://schemas.microsoft.com/office/powerpoint/2010/main" val="405785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57FDB4F-B876-4E25-B1E3-8C62F51FBDFD}" type="datetimeFigureOut">
              <a:rPr lang="he-IL" smtClean="0"/>
              <a:t>ב'/תמוז/תשע"ז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4CF5F8-7642-431E-B0BF-9F4BF2F07ABC}" type="slidenum">
              <a:rPr lang="he-IL" smtClean="0"/>
              <a:t>‹#›</a:t>
            </a:fld>
            <a:endParaRPr lang="he-IL"/>
          </a:p>
        </p:txBody>
      </p:sp>
    </p:spTree>
    <p:extLst>
      <p:ext uri="{BB962C8B-B14F-4D97-AF65-F5344CB8AC3E}">
        <p14:creationId xmlns:p14="http://schemas.microsoft.com/office/powerpoint/2010/main" val="199301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57FDB4F-B876-4E25-B1E3-8C62F51FBDFD}" type="datetimeFigureOut">
              <a:rPr lang="he-IL" smtClean="0"/>
              <a:t>ב'/תמוז/תשע"ז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4CF5F8-7642-431E-B0BF-9F4BF2F07ABC}" type="slidenum">
              <a:rPr lang="he-IL" smtClean="0"/>
              <a:t>‹#›</a:t>
            </a:fld>
            <a:endParaRPr lang="he-IL"/>
          </a:p>
        </p:txBody>
      </p:sp>
    </p:spTree>
    <p:extLst>
      <p:ext uri="{BB962C8B-B14F-4D97-AF65-F5344CB8AC3E}">
        <p14:creationId xmlns:p14="http://schemas.microsoft.com/office/powerpoint/2010/main" val="163246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57FDB4F-B876-4E25-B1E3-8C62F51FBDFD}" type="datetimeFigureOut">
              <a:rPr lang="he-IL" smtClean="0"/>
              <a:t>ב'/תמוז/תשע"ז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4CF5F8-7642-431E-B0BF-9F4BF2F07ABC}" type="slidenum">
              <a:rPr lang="he-IL" smtClean="0"/>
              <a:t>‹#›</a:t>
            </a:fld>
            <a:endParaRPr lang="he-IL"/>
          </a:p>
        </p:txBody>
      </p:sp>
    </p:spTree>
    <p:extLst>
      <p:ext uri="{BB962C8B-B14F-4D97-AF65-F5344CB8AC3E}">
        <p14:creationId xmlns:p14="http://schemas.microsoft.com/office/powerpoint/2010/main" val="343852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957FDB4F-B876-4E25-B1E3-8C62F51FBDFD}" type="datetimeFigureOut">
              <a:rPr lang="he-IL" smtClean="0"/>
              <a:t>ב'/תמוז/תשע"ז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4CF5F8-7642-431E-B0BF-9F4BF2F07ABC}" type="slidenum">
              <a:rPr lang="he-IL" smtClean="0"/>
              <a:t>‹#›</a:t>
            </a:fld>
            <a:endParaRPr lang="he-IL"/>
          </a:p>
        </p:txBody>
      </p:sp>
    </p:spTree>
    <p:extLst>
      <p:ext uri="{BB962C8B-B14F-4D97-AF65-F5344CB8AC3E}">
        <p14:creationId xmlns:p14="http://schemas.microsoft.com/office/powerpoint/2010/main" val="153405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957FDB4F-B876-4E25-B1E3-8C62F51FBDFD}" type="datetimeFigureOut">
              <a:rPr lang="he-IL" smtClean="0"/>
              <a:t>ב'/תמוז/תשע"ז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94CF5F8-7642-431E-B0BF-9F4BF2F07ABC}" type="slidenum">
              <a:rPr lang="he-IL" smtClean="0"/>
              <a:t>‹#›</a:t>
            </a:fld>
            <a:endParaRPr lang="he-IL"/>
          </a:p>
        </p:txBody>
      </p:sp>
    </p:spTree>
    <p:extLst>
      <p:ext uri="{BB962C8B-B14F-4D97-AF65-F5344CB8AC3E}">
        <p14:creationId xmlns:p14="http://schemas.microsoft.com/office/powerpoint/2010/main" val="407666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957FDB4F-B876-4E25-B1E3-8C62F51FBDFD}" type="datetimeFigureOut">
              <a:rPr lang="he-IL" smtClean="0"/>
              <a:t>ב'/תמוז/תשע"ז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94CF5F8-7642-431E-B0BF-9F4BF2F07ABC}" type="slidenum">
              <a:rPr lang="he-IL" smtClean="0"/>
              <a:t>‹#›</a:t>
            </a:fld>
            <a:endParaRPr lang="he-IL"/>
          </a:p>
        </p:txBody>
      </p:sp>
    </p:spTree>
    <p:extLst>
      <p:ext uri="{BB962C8B-B14F-4D97-AF65-F5344CB8AC3E}">
        <p14:creationId xmlns:p14="http://schemas.microsoft.com/office/powerpoint/2010/main" val="115865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957FDB4F-B876-4E25-B1E3-8C62F51FBDFD}" type="datetimeFigureOut">
              <a:rPr lang="he-IL" smtClean="0"/>
              <a:t>ב'/תמוז/תשע"ז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94CF5F8-7642-431E-B0BF-9F4BF2F07ABC}" type="slidenum">
              <a:rPr lang="he-IL" smtClean="0"/>
              <a:t>‹#›</a:t>
            </a:fld>
            <a:endParaRPr lang="he-IL"/>
          </a:p>
        </p:txBody>
      </p:sp>
    </p:spTree>
    <p:extLst>
      <p:ext uri="{BB962C8B-B14F-4D97-AF65-F5344CB8AC3E}">
        <p14:creationId xmlns:p14="http://schemas.microsoft.com/office/powerpoint/2010/main" val="30606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57FDB4F-B876-4E25-B1E3-8C62F51FBDFD}" type="datetimeFigureOut">
              <a:rPr lang="he-IL" smtClean="0"/>
              <a:t>ב'/תמוז/תשע"ז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94CF5F8-7642-431E-B0BF-9F4BF2F07ABC}" type="slidenum">
              <a:rPr lang="he-IL" smtClean="0"/>
              <a:t>‹#›</a:t>
            </a:fld>
            <a:endParaRPr lang="he-IL"/>
          </a:p>
        </p:txBody>
      </p:sp>
    </p:spTree>
    <p:extLst>
      <p:ext uri="{BB962C8B-B14F-4D97-AF65-F5344CB8AC3E}">
        <p14:creationId xmlns:p14="http://schemas.microsoft.com/office/powerpoint/2010/main" val="341251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57FDB4F-B876-4E25-B1E3-8C62F51FBDFD}" type="datetimeFigureOut">
              <a:rPr lang="he-IL" smtClean="0"/>
              <a:t>ב'/תמוז/תשע"ז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94CF5F8-7642-431E-B0BF-9F4BF2F07ABC}" type="slidenum">
              <a:rPr lang="he-IL" smtClean="0"/>
              <a:t>‹#›</a:t>
            </a:fld>
            <a:endParaRPr lang="he-IL"/>
          </a:p>
        </p:txBody>
      </p:sp>
    </p:spTree>
    <p:extLst>
      <p:ext uri="{BB962C8B-B14F-4D97-AF65-F5344CB8AC3E}">
        <p14:creationId xmlns:p14="http://schemas.microsoft.com/office/powerpoint/2010/main" val="193614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57FDB4F-B876-4E25-B1E3-8C62F51FBDFD}" type="datetimeFigureOut">
              <a:rPr lang="he-IL" smtClean="0"/>
              <a:t>ב'/תמוז/תשע"ז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94CF5F8-7642-431E-B0BF-9F4BF2F07ABC}" type="slidenum">
              <a:rPr lang="he-IL" smtClean="0"/>
              <a:t>‹#›</a:t>
            </a:fld>
            <a:endParaRPr lang="he-IL"/>
          </a:p>
        </p:txBody>
      </p:sp>
    </p:spTree>
    <p:extLst>
      <p:ext uri="{BB962C8B-B14F-4D97-AF65-F5344CB8AC3E}">
        <p14:creationId xmlns:p14="http://schemas.microsoft.com/office/powerpoint/2010/main" val="1303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85000" r="77000" b="1000"/>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57FDB4F-B876-4E25-B1E3-8C62F51FBDFD}" type="datetimeFigureOut">
              <a:rPr lang="he-IL" smtClean="0"/>
              <a:t>ב'/תמוז/תשע"ז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94CF5F8-7642-431E-B0BF-9F4BF2F07ABC}" type="slidenum">
              <a:rPr lang="he-IL" smtClean="0"/>
              <a:t>‹#›</a:t>
            </a:fld>
            <a:endParaRPr lang="he-IL"/>
          </a:p>
        </p:txBody>
      </p:sp>
    </p:spTree>
    <p:extLst>
      <p:ext uri="{BB962C8B-B14F-4D97-AF65-F5344CB8AC3E}">
        <p14:creationId xmlns:p14="http://schemas.microsoft.com/office/powerpoint/2010/main" val="1098756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2856"/>
            <a:ext cx="7772400" cy="1470025"/>
          </a:xfrm>
        </p:spPr>
        <p:txBody>
          <a:bodyPr>
            <a:normAutofit fontScale="90000"/>
          </a:bodyPr>
          <a:lstStyle/>
          <a:p>
            <a:r>
              <a:rPr lang="he-IL" sz="4900" b="1" dirty="0">
                <a:solidFill>
                  <a:schemeClr val="accent5">
                    <a:lumMod val="60000"/>
                    <a:lumOff val="40000"/>
                  </a:schemeClr>
                </a:solidFill>
                <a:latin typeface="David" pitchFamily="34" charset="-79"/>
                <a:cs typeface="David" panose="020E0502060401010101" pitchFamily="34" charset="-79"/>
              </a:rPr>
              <a:t>אבטחת מידע ברשויות בראי הגנת </a:t>
            </a:r>
            <a:r>
              <a:rPr lang="he-IL" sz="4900" b="1" dirty="0" smtClean="0">
                <a:solidFill>
                  <a:schemeClr val="accent5">
                    <a:lumMod val="60000"/>
                    <a:lumOff val="40000"/>
                  </a:schemeClr>
                </a:solidFill>
                <a:latin typeface="David" pitchFamily="34" charset="-79"/>
                <a:cs typeface="David" panose="020E0502060401010101" pitchFamily="34" charset="-79"/>
              </a:rPr>
              <a:t>הפרטיות - </a:t>
            </a:r>
            <a:r>
              <a:rPr lang="he-IL" sz="4900" b="1" dirty="0">
                <a:solidFill>
                  <a:schemeClr val="accent5">
                    <a:lumMod val="60000"/>
                    <a:lumOff val="40000"/>
                  </a:schemeClr>
                </a:solidFill>
                <a:latin typeface="David" pitchFamily="34" charset="-79"/>
                <a:cs typeface="David" panose="020E0502060401010101" pitchFamily="34" charset="-79"/>
              </a:rPr>
              <a:t/>
            </a:r>
            <a:br>
              <a:rPr lang="he-IL" sz="4900" b="1" dirty="0">
                <a:solidFill>
                  <a:schemeClr val="accent5">
                    <a:lumMod val="60000"/>
                    <a:lumOff val="40000"/>
                  </a:schemeClr>
                </a:solidFill>
                <a:latin typeface="David" pitchFamily="34" charset="-79"/>
                <a:cs typeface="David" panose="020E0502060401010101" pitchFamily="34" charset="-79"/>
              </a:rPr>
            </a:br>
            <a:r>
              <a:rPr lang="he-IL" sz="4900" b="1" dirty="0">
                <a:solidFill>
                  <a:schemeClr val="accent5">
                    <a:lumMod val="60000"/>
                    <a:lumOff val="40000"/>
                  </a:schemeClr>
                </a:solidFill>
                <a:latin typeface="David" pitchFamily="34" charset="-79"/>
                <a:cs typeface="David" panose="020E0502060401010101" pitchFamily="34" charset="-79"/>
              </a:rPr>
              <a:t>רגולציה חדשה</a:t>
            </a:r>
            <a:br>
              <a:rPr lang="he-IL" sz="4900" b="1" dirty="0">
                <a:solidFill>
                  <a:schemeClr val="accent5">
                    <a:lumMod val="60000"/>
                    <a:lumOff val="40000"/>
                  </a:schemeClr>
                </a:solidFill>
                <a:latin typeface="David" pitchFamily="34" charset="-79"/>
                <a:cs typeface="David" panose="020E0502060401010101" pitchFamily="34" charset="-79"/>
              </a:rPr>
            </a:br>
            <a:r>
              <a:rPr lang="he-IL" dirty="0" smtClean="0">
                <a:latin typeface="David" pitchFamily="34" charset="-79"/>
                <a:cs typeface="David" pitchFamily="34" charset="-79"/>
              </a:rPr>
              <a:t/>
            </a:r>
            <a:br>
              <a:rPr lang="he-IL" dirty="0" smtClean="0">
                <a:latin typeface="David" pitchFamily="34" charset="-79"/>
                <a:cs typeface="David" pitchFamily="34" charset="-79"/>
              </a:rPr>
            </a:br>
            <a:endParaRPr lang="he-IL" sz="4000" dirty="0">
              <a:latin typeface="David" pitchFamily="34" charset="-79"/>
              <a:cs typeface="David" pitchFamily="34" charset="-79"/>
            </a:endParaRPr>
          </a:p>
        </p:txBody>
      </p:sp>
      <p:sp>
        <p:nvSpPr>
          <p:cNvPr id="4" name="כותרת משנה 3"/>
          <p:cNvSpPr>
            <a:spLocks noGrp="1"/>
          </p:cNvSpPr>
          <p:nvPr>
            <p:ph type="subTitle" idx="1"/>
          </p:nvPr>
        </p:nvSpPr>
        <p:spPr>
          <a:xfrm>
            <a:off x="2483768" y="4293096"/>
            <a:ext cx="6400800" cy="1752600"/>
          </a:xfrm>
        </p:spPr>
        <p:txBody>
          <a:bodyPr/>
          <a:lstStyle/>
          <a:p>
            <a:pPr algn="r"/>
            <a:r>
              <a:rPr lang="he-IL" dirty="0">
                <a:solidFill>
                  <a:schemeClr val="tx1"/>
                </a:solidFill>
                <a:latin typeface="David" pitchFamily="34" charset="-79"/>
                <a:cs typeface="David" pitchFamily="34" charset="-79"/>
              </a:rPr>
              <a:t>עו"ד חן </a:t>
            </a:r>
            <a:r>
              <a:rPr lang="he-IL" dirty="0" smtClean="0">
                <a:solidFill>
                  <a:schemeClr val="tx1"/>
                </a:solidFill>
                <a:latin typeface="David" pitchFamily="34" charset="-79"/>
                <a:cs typeface="David" pitchFamily="34" charset="-79"/>
              </a:rPr>
              <a:t>סומך</a:t>
            </a:r>
          </a:p>
          <a:p>
            <a:pPr algn="r"/>
            <a:r>
              <a:rPr lang="he-IL" dirty="0" smtClean="0">
                <a:solidFill>
                  <a:schemeClr val="tx1"/>
                </a:solidFill>
                <a:latin typeface="David" pitchFamily="34" charset="-79"/>
                <a:cs typeface="David" pitchFamily="34" charset="-79"/>
              </a:rPr>
              <a:t>ולדמן סומך משרד עו"ד</a:t>
            </a:r>
            <a:endParaRPr lang="he-IL" dirty="0">
              <a:solidFill>
                <a:schemeClr val="tx1"/>
              </a:solidFill>
              <a:latin typeface="David" pitchFamily="34" charset="-79"/>
              <a:cs typeface="David" pitchFamily="34" charset="-79"/>
            </a:endParaRPr>
          </a:p>
        </p:txBody>
      </p:sp>
    </p:spTree>
    <p:extLst>
      <p:ext uri="{BB962C8B-B14F-4D97-AF65-F5344CB8AC3E}">
        <p14:creationId xmlns:p14="http://schemas.microsoft.com/office/powerpoint/2010/main" val="3490737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95536" y="908720"/>
            <a:ext cx="8229600" cy="4525963"/>
          </a:xfrm>
        </p:spPr>
        <p:txBody>
          <a:bodyPr/>
          <a:lstStyle/>
          <a:p>
            <a:pPr marL="0" indent="0" algn="ctr">
              <a:buNone/>
            </a:pPr>
            <a:endParaRPr lang="he-IL" dirty="0" smtClean="0">
              <a:latin typeface="David" pitchFamily="34" charset="-79"/>
              <a:cs typeface="David" pitchFamily="34" charset="-79"/>
            </a:endParaRPr>
          </a:p>
          <a:p>
            <a:pPr marL="0" indent="0" algn="ctr">
              <a:buNone/>
            </a:pPr>
            <a:endParaRPr lang="he-IL" dirty="0">
              <a:latin typeface="David" pitchFamily="34" charset="-79"/>
              <a:cs typeface="David" pitchFamily="34" charset="-79"/>
            </a:endParaRPr>
          </a:p>
          <a:p>
            <a:pPr marL="0" indent="0" algn="ctr">
              <a:buNone/>
            </a:pPr>
            <a:endParaRPr lang="he-IL" dirty="0" smtClean="0">
              <a:latin typeface="David" pitchFamily="34" charset="-79"/>
              <a:cs typeface="David" pitchFamily="34" charset="-79"/>
            </a:endParaRPr>
          </a:p>
          <a:p>
            <a:pPr marL="0" indent="0" algn="ctr">
              <a:buNone/>
            </a:pPr>
            <a:r>
              <a:rPr lang="he-IL" sz="7000" dirty="0" smtClean="0">
                <a:latin typeface="David" pitchFamily="34" charset="-79"/>
                <a:cs typeface="David" pitchFamily="34" charset="-79"/>
              </a:rPr>
              <a:t>תודה רבה </a:t>
            </a:r>
            <a:endParaRPr lang="he-IL" sz="7000" dirty="0">
              <a:latin typeface="David" pitchFamily="34" charset="-79"/>
              <a:cs typeface="David" pitchFamily="34" charset="-79"/>
            </a:endParaRPr>
          </a:p>
        </p:txBody>
      </p:sp>
    </p:spTree>
    <p:extLst>
      <p:ext uri="{BB962C8B-B14F-4D97-AF65-F5344CB8AC3E}">
        <p14:creationId xmlns:p14="http://schemas.microsoft.com/office/powerpoint/2010/main" val="257361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a:xfrm>
            <a:off x="395536" y="620688"/>
            <a:ext cx="8229600" cy="1143000"/>
          </a:xfrm>
        </p:spPr>
        <p:txBody>
          <a:bodyPr>
            <a:noAutofit/>
          </a:bodyPr>
          <a:lstStyle/>
          <a:p>
            <a:r>
              <a:rPr lang="he-IL" b="1" dirty="0">
                <a:solidFill>
                  <a:schemeClr val="accent5">
                    <a:lumMod val="60000"/>
                    <a:lumOff val="40000"/>
                  </a:schemeClr>
                </a:solidFill>
                <a:latin typeface="David" pitchFamily="34" charset="-79"/>
                <a:cs typeface="David" panose="020E0502060401010101" pitchFamily="34" charset="-79"/>
              </a:rPr>
              <a:t>תקנות הגנת הפרטיות(אבטחת מידע)- הבסיס</a:t>
            </a:r>
          </a:p>
        </p:txBody>
      </p:sp>
      <p:sp>
        <p:nvSpPr>
          <p:cNvPr id="8" name="מציין מיקום תוכן 7"/>
          <p:cNvSpPr>
            <a:spLocks noGrp="1"/>
          </p:cNvSpPr>
          <p:nvPr>
            <p:ph idx="1"/>
          </p:nvPr>
        </p:nvSpPr>
        <p:spPr>
          <a:xfrm>
            <a:off x="683568" y="2060848"/>
            <a:ext cx="8229600" cy="4248472"/>
          </a:xfrm>
        </p:spPr>
        <p:txBody>
          <a:bodyPr>
            <a:normAutofit fontScale="40000" lnSpcReduction="20000"/>
          </a:bodyPr>
          <a:lstStyle/>
          <a:p>
            <a:pPr>
              <a:spcBef>
                <a:spcPts val="1200"/>
              </a:spcBef>
            </a:pPr>
            <a:endParaRPr lang="he-IL" sz="1200" dirty="0" smtClean="0">
              <a:latin typeface="David" pitchFamily="34" charset="-79"/>
              <a:cs typeface="David" pitchFamily="34" charset="-79"/>
            </a:endParaRPr>
          </a:p>
          <a:p>
            <a:pPr algn="just">
              <a:spcBef>
                <a:spcPts val="1200"/>
              </a:spcBef>
            </a:pPr>
            <a:r>
              <a:rPr lang="he-IL" sz="5600" b="1" u="sng" dirty="0" smtClean="0">
                <a:latin typeface="David" pitchFamily="34" charset="-79"/>
                <a:cs typeface="David" pitchFamily="34" charset="-79"/>
              </a:rPr>
              <a:t>מה?</a:t>
            </a:r>
          </a:p>
          <a:p>
            <a:pPr marL="358775" indent="0" algn="just">
              <a:spcBef>
                <a:spcPts val="1200"/>
              </a:spcBef>
              <a:buNone/>
            </a:pPr>
            <a:r>
              <a:rPr lang="he-IL" sz="5600" dirty="0" smtClean="0">
                <a:latin typeface="David" pitchFamily="34" charset="-79"/>
                <a:cs typeface="David" pitchFamily="34" charset="-79"/>
              </a:rPr>
              <a:t>רפורמה דרמטית בחובות אבטחת המידע של בעלי מאגר מידע </a:t>
            </a:r>
            <a:endParaRPr lang="en-US" sz="5600" dirty="0" smtClean="0">
              <a:latin typeface="David" pitchFamily="34" charset="-79"/>
              <a:cs typeface="David" pitchFamily="34" charset="-79"/>
            </a:endParaRPr>
          </a:p>
          <a:p>
            <a:pPr marL="358775" indent="-358775" algn="just">
              <a:spcBef>
                <a:spcPts val="1200"/>
              </a:spcBef>
            </a:pPr>
            <a:r>
              <a:rPr lang="he-IL" sz="5600" b="1" u="sng" dirty="0" smtClean="0">
                <a:latin typeface="David" pitchFamily="34" charset="-79"/>
                <a:cs typeface="David" pitchFamily="34" charset="-79"/>
              </a:rPr>
              <a:t>מי?</a:t>
            </a:r>
            <a:r>
              <a:rPr lang="he-IL" sz="5600" dirty="0">
                <a:latin typeface="David" pitchFamily="34" charset="-79"/>
                <a:cs typeface="David" pitchFamily="34" charset="-79"/>
              </a:rPr>
              <a:t> </a:t>
            </a:r>
            <a:endParaRPr lang="he-IL" sz="5600" dirty="0" smtClean="0">
              <a:latin typeface="David" pitchFamily="34" charset="-79"/>
              <a:cs typeface="David" pitchFamily="34" charset="-79"/>
            </a:endParaRPr>
          </a:p>
          <a:p>
            <a:pPr marL="358775" indent="0" algn="just">
              <a:spcBef>
                <a:spcPts val="1200"/>
              </a:spcBef>
              <a:buNone/>
            </a:pPr>
            <a:r>
              <a:rPr lang="he-IL" sz="5600" dirty="0" smtClean="0">
                <a:latin typeface="David" pitchFamily="34" charset="-79"/>
                <a:cs typeface="David" pitchFamily="34" charset="-79"/>
              </a:rPr>
              <a:t>תקנות </a:t>
            </a:r>
            <a:r>
              <a:rPr lang="he-IL" sz="5600" dirty="0">
                <a:latin typeface="David" pitchFamily="34" charset="-79"/>
                <a:cs typeface="David" pitchFamily="34" charset="-79"/>
              </a:rPr>
              <a:t>הגנת הפרטיות(אבטחת מידע), חלות על כל מי שבבעלותם, בניהולם או באחזקתם מאגר מידע בישראל.</a:t>
            </a:r>
          </a:p>
          <a:p>
            <a:pPr marL="358775" indent="0" algn="just">
              <a:spcBef>
                <a:spcPts val="1200"/>
              </a:spcBef>
              <a:buNone/>
            </a:pPr>
            <a:r>
              <a:rPr lang="he-IL" sz="5600" dirty="0">
                <a:latin typeface="David" pitchFamily="34" charset="-79"/>
                <a:cs typeface="David" pitchFamily="34" charset="-79"/>
              </a:rPr>
              <a:t>משמע- כל הארגונים, החברות והגופים הציבוריים בישראל כפופים לתקנות אלו. </a:t>
            </a:r>
            <a:endParaRPr lang="he-IL" sz="5600" b="1" u="sng" dirty="0" smtClean="0">
              <a:latin typeface="David" pitchFamily="34" charset="-79"/>
              <a:cs typeface="David" pitchFamily="34" charset="-79"/>
            </a:endParaRPr>
          </a:p>
          <a:p>
            <a:pPr algn="just">
              <a:spcBef>
                <a:spcPts val="1200"/>
              </a:spcBef>
            </a:pPr>
            <a:r>
              <a:rPr lang="he-IL" sz="5600" b="1" u="sng" dirty="0" smtClean="0">
                <a:latin typeface="David" pitchFamily="34" charset="-79"/>
                <a:cs typeface="David" pitchFamily="34" charset="-79"/>
              </a:rPr>
              <a:t>מתי?</a:t>
            </a:r>
          </a:p>
          <a:p>
            <a:pPr marL="358775" indent="0" algn="just">
              <a:spcBef>
                <a:spcPts val="1200"/>
              </a:spcBef>
              <a:buNone/>
            </a:pPr>
            <a:r>
              <a:rPr lang="he-IL" sz="5600" dirty="0">
                <a:latin typeface="David" pitchFamily="34" charset="-79"/>
                <a:cs typeface="David" pitchFamily="34" charset="-79"/>
              </a:rPr>
              <a:t>עד לתאריך 8.5.2018, כלל </a:t>
            </a:r>
            <a:r>
              <a:rPr lang="he-IL" sz="5600" dirty="0" smtClean="0">
                <a:latin typeface="David" pitchFamily="34" charset="-79"/>
                <a:cs typeface="David" pitchFamily="34" charset="-79"/>
              </a:rPr>
              <a:t>הארגונים, </a:t>
            </a:r>
            <a:r>
              <a:rPr lang="he-IL" sz="5600" dirty="0">
                <a:latin typeface="David" pitchFamily="34" charset="-79"/>
                <a:cs typeface="David" pitchFamily="34" charset="-79"/>
              </a:rPr>
              <a:t>החברות והגופים הציבוריים חייבים להתאים את מאגרי המידע שלהם על פי הדרישות החדשות בתקנות.</a:t>
            </a:r>
          </a:p>
          <a:p>
            <a:pPr marL="0" indent="0" algn="just">
              <a:spcBef>
                <a:spcPts val="1200"/>
              </a:spcBef>
              <a:buNone/>
            </a:pPr>
            <a:endParaRPr lang="he-IL" b="1" u="sng" dirty="0" smtClean="0">
              <a:latin typeface="David" pitchFamily="34" charset="-79"/>
              <a:cs typeface="David" pitchFamily="34" charset="-79"/>
            </a:endParaRPr>
          </a:p>
        </p:txBody>
      </p:sp>
    </p:spTree>
    <p:extLst>
      <p:ext uri="{BB962C8B-B14F-4D97-AF65-F5344CB8AC3E}">
        <p14:creationId xmlns:p14="http://schemas.microsoft.com/office/powerpoint/2010/main" val="413034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16632"/>
            <a:ext cx="8229600" cy="1143000"/>
          </a:xfrm>
        </p:spPr>
        <p:txBody>
          <a:bodyPr>
            <a:normAutofit/>
          </a:bodyPr>
          <a:lstStyle/>
          <a:p>
            <a:r>
              <a:rPr lang="he-IL" b="1" dirty="0" smtClean="0">
                <a:solidFill>
                  <a:schemeClr val="accent5">
                    <a:lumMod val="60000"/>
                    <a:lumOff val="40000"/>
                  </a:schemeClr>
                </a:solidFill>
                <a:latin typeface="David" pitchFamily="34" charset="-79"/>
                <a:cs typeface="David" panose="020E0502060401010101" pitchFamily="34" charset="-79"/>
              </a:rPr>
              <a:t>סוגים שונים של מאגרי מידע</a:t>
            </a:r>
            <a:endParaRPr lang="he-IL" b="1" dirty="0">
              <a:solidFill>
                <a:schemeClr val="accent5">
                  <a:lumMod val="60000"/>
                  <a:lumOff val="40000"/>
                </a:schemeClr>
              </a:solidFill>
              <a:latin typeface="David" pitchFamily="34" charset="-79"/>
              <a:cs typeface="David" panose="020E0502060401010101" pitchFamily="34" charset="-79"/>
            </a:endParaRPr>
          </a:p>
        </p:txBody>
      </p:sp>
      <p:grpSp>
        <p:nvGrpSpPr>
          <p:cNvPr id="6" name="קבוצה 5"/>
          <p:cNvGrpSpPr/>
          <p:nvPr/>
        </p:nvGrpSpPr>
        <p:grpSpPr>
          <a:xfrm>
            <a:off x="5148064" y="1556792"/>
            <a:ext cx="3479899" cy="2087939"/>
            <a:chOff x="4288794" y="1047"/>
            <a:chExt cx="3479899" cy="2087939"/>
          </a:xfrm>
        </p:grpSpPr>
        <p:sp>
          <p:nvSpPr>
            <p:cNvPr id="7" name="מלבן 6"/>
            <p:cNvSpPr/>
            <p:nvPr/>
          </p:nvSpPr>
          <p:spPr>
            <a:xfrm>
              <a:off x="4288794" y="1047"/>
              <a:ext cx="3479899" cy="2087939"/>
            </a:xfrm>
            <a:prstGeom prst="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מלבן 7"/>
            <p:cNvSpPr/>
            <p:nvPr/>
          </p:nvSpPr>
          <p:spPr>
            <a:xfrm>
              <a:off x="4288794" y="1047"/>
              <a:ext cx="3479899" cy="2087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he-IL" sz="4200" kern="1200" dirty="0" smtClean="0">
                  <a:latin typeface="David" pitchFamily="34" charset="-79"/>
                  <a:cs typeface="David" pitchFamily="34" charset="-79"/>
                </a:rPr>
                <a:t>1.מאגר מידע המנוהל על ידי יחיד</a:t>
              </a:r>
              <a:endParaRPr lang="he-IL" sz="4200" kern="1200" dirty="0">
                <a:solidFill>
                  <a:schemeClr val="tx1"/>
                </a:solidFill>
              </a:endParaRPr>
            </a:p>
          </p:txBody>
        </p:sp>
      </p:grpSp>
      <p:grpSp>
        <p:nvGrpSpPr>
          <p:cNvPr id="9" name="קבוצה 8"/>
          <p:cNvGrpSpPr/>
          <p:nvPr/>
        </p:nvGrpSpPr>
        <p:grpSpPr>
          <a:xfrm>
            <a:off x="971600" y="1556792"/>
            <a:ext cx="3479899" cy="2087939"/>
            <a:chOff x="460905" y="1047"/>
            <a:chExt cx="3479899" cy="2087939"/>
          </a:xfrm>
        </p:grpSpPr>
        <p:sp>
          <p:nvSpPr>
            <p:cNvPr id="10" name="מלבן 9"/>
            <p:cNvSpPr/>
            <p:nvPr/>
          </p:nvSpPr>
          <p:spPr>
            <a:xfrm>
              <a:off x="460905" y="1047"/>
              <a:ext cx="3479899" cy="208793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מלבן 10"/>
            <p:cNvSpPr/>
            <p:nvPr/>
          </p:nvSpPr>
          <p:spPr>
            <a:xfrm>
              <a:off x="460905" y="1047"/>
              <a:ext cx="3479899" cy="2087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he-IL" sz="4200" kern="1200" dirty="0" smtClean="0">
                  <a:latin typeface="David" pitchFamily="34" charset="-79"/>
                  <a:cs typeface="David" pitchFamily="34" charset="-79"/>
                </a:rPr>
                <a:t>2. מאגר מידע בו רמת האבטחה היא בסיסית</a:t>
              </a:r>
              <a:endParaRPr lang="he-IL" sz="4200" kern="1200" dirty="0">
                <a:solidFill>
                  <a:schemeClr val="tx1"/>
                </a:solidFill>
              </a:endParaRPr>
            </a:p>
          </p:txBody>
        </p:sp>
      </p:grpSp>
      <p:grpSp>
        <p:nvGrpSpPr>
          <p:cNvPr id="12" name="קבוצה 11"/>
          <p:cNvGrpSpPr/>
          <p:nvPr/>
        </p:nvGrpSpPr>
        <p:grpSpPr>
          <a:xfrm>
            <a:off x="5148064" y="4149373"/>
            <a:ext cx="3479899" cy="2087939"/>
            <a:chOff x="4288794" y="2436976"/>
            <a:chExt cx="3479899" cy="2087939"/>
          </a:xfrm>
        </p:grpSpPr>
        <p:sp>
          <p:nvSpPr>
            <p:cNvPr id="13" name="מלבן 12"/>
            <p:cNvSpPr/>
            <p:nvPr/>
          </p:nvSpPr>
          <p:spPr>
            <a:xfrm>
              <a:off x="4288794" y="2436976"/>
              <a:ext cx="3479899" cy="2087939"/>
            </a:xfrm>
            <a:prstGeom prst="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מלבן 13"/>
            <p:cNvSpPr/>
            <p:nvPr/>
          </p:nvSpPr>
          <p:spPr>
            <a:xfrm>
              <a:off x="4288794" y="2436976"/>
              <a:ext cx="3479899" cy="2087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he-IL" sz="4200" kern="1200" dirty="0" smtClean="0">
                  <a:solidFill>
                    <a:schemeClr val="tx1"/>
                  </a:solidFill>
                  <a:latin typeface="David" pitchFamily="34" charset="-79"/>
                  <a:cs typeface="David" pitchFamily="34" charset="-79"/>
                </a:rPr>
                <a:t>3. מאגר מידע ברמת אבטחה בינונית</a:t>
              </a:r>
              <a:endParaRPr lang="he-IL" sz="4200" kern="1200" dirty="0">
                <a:solidFill>
                  <a:schemeClr val="tx1"/>
                </a:solidFill>
              </a:endParaRPr>
            </a:p>
          </p:txBody>
        </p:sp>
      </p:grpSp>
      <p:grpSp>
        <p:nvGrpSpPr>
          <p:cNvPr id="15" name="קבוצה 14"/>
          <p:cNvGrpSpPr/>
          <p:nvPr/>
        </p:nvGrpSpPr>
        <p:grpSpPr>
          <a:xfrm>
            <a:off x="948085" y="4149080"/>
            <a:ext cx="3479899" cy="2087939"/>
            <a:chOff x="460905" y="2436976"/>
            <a:chExt cx="3479899" cy="2087939"/>
          </a:xfrm>
        </p:grpSpPr>
        <p:sp>
          <p:nvSpPr>
            <p:cNvPr id="16" name="מלבן 15"/>
            <p:cNvSpPr/>
            <p:nvPr/>
          </p:nvSpPr>
          <p:spPr>
            <a:xfrm>
              <a:off x="460905" y="2436976"/>
              <a:ext cx="3479899" cy="2087939"/>
            </a:xfrm>
            <a:prstGeom prst="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מלבן 16"/>
            <p:cNvSpPr/>
            <p:nvPr/>
          </p:nvSpPr>
          <p:spPr>
            <a:xfrm>
              <a:off x="460905" y="2436976"/>
              <a:ext cx="3479899" cy="2087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he-IL" sz="4200" kern="1200" dirty="0" smtClean="0">
                  <a:solidFill>
                    <a:schemeClr val="tx1"/>
                  </a:solidFill>
                  <a:latin typeface="David" pitchFamily="34" charset="-79"/>
                  <a:cs typeface="David" pitchFamily="34" charset="-79"/>
                </a:rPr>
                <a:t>4. מאגר מידע ברמת אבטחה גבוהה</a:t>
              </a:r>
              <a:endParaRPr lang="he-IL" sz="4200" kern="1200" dirty="0"/>
            </a:p>
          </p:txBody>
        </p:sp>
      </p:grpSp>
    </p:spTree>
    <p:extLst>
      <p:ext uri="{BB962C8B-B14F-4D97-AF65-F5344CB8AC3E}">
        <p14:creationId xmlns:p14="http://schemas.microsoft.com/office/powerpoint/2010/main" val="216565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692696"/>
            <a:ext cx="8229600" cy="1143000"/>
          </a:xfrm>
        </p:spPr>
        <p:txBody>
          <a:bodyPr>
            <a:normAutofit/>
          </a:bodyPr>
          <a:lstStyle/>
          <a:p>
            <a:r>
              <a:rPr lang="he-IL" b="1" dirty="0">
                <a:solidFill>
                  <a:schemeClr val="accent5">
                    <a:lumMod val="60000"/>
                    <a:lumOff val="40000"/>
                  </a:schemeClr>
                </a:solidFill>
                <a:latin typeface="David" pitchFamily="34" charset="-79"/>
                <a:cs typeface="David" panose="020E0502060401010101" pitchFamily="34" charset="-79"/>
              </a:rPr>
              <a:t>רשויות מקומיות- מה רלוונטי?</a:t>
            </a:r>
          </a:p>
        </p:txBody>
      </p:sp>
      <p:sp>
        <p:nvSpPr>
          <p:cNvPr id="3" name="מציין מיקום תוכן 2"/>
          <p:cNvSpPr>
            <a:spLocks noGrp="1"/>
          </p:cNvSpPr>
          <p:nvPr>
            <p:ph idx="1"/>
          </p:nvPr>
        </p:nvSpPr>
        <p:spPr>
          <a:xfrm>
            <a:off x="457200" y="2132856"/>
            <a:ext cx="8229600" cy="4525963"/>
          </a:xfrm>
        </p:spPr>
        <p:txBody>
          <a:bodyPr/>
          <a:lstStyle/>
          <a:p>
            <a:pPr marL="0" indent="0" algn="just">
              <a:lnSpc>
                <a:spcPct val="150000"/>
              </a:lnSpc>
              <a:buNone/>
            </a:pPr>
            <a:r>
              <a:rPr lang="he-IL" dirty="0" smtClean="0">
                <a:latin typeface="David" pitchFamily="34" charset="-79"/>
                <a:cs typeface="David" pitchFamily="34" charset="-79"/>
              </a:rPr>
              <a:t>רמת האבטחה הדרושה למאגרי המידע של הרשויות המקומיות היא </a:t>
            </a:r>
            <a:r>
              <a:rPr lang="he-IL" u="sng" dirty="0" smtClean="0">
                <a:latin typeface="David" pitchFamily="34" charset="-79"/>
                <a:cs typeface="David" pitchFamily="34" charset="-79"/>
              </a:rPr>
              <a:t>בינונית/גבוהה</a:t>
            </a:r>
            <a:r>
              <a:rPr lang="he-IL" dirty="0" smtClean="0">
                <a:latin typeface="David" pitchFamily="34" charset="-79"/>
                <a:cs typeface="David" pitchFamily="34" charset="-79"/>
              </a:rPr>
              <a:t> </a:t>
            </a:r>
          </a:p>
          <a:p>
            <a:pPr marL="0" indent="0" algn="just">
              <a:lnSpc>
                <a:spcPct val="150000"/>
              </a:lnSpc>
              <a:buNone/>
            </a:pPr>
            <a:r>
              <a:rPr lang="he-IL" dirty="0" smtClean="0">
                <a:latin typeface="David" pitchFamily="34" charset="-79"/>
                <a:cs typeface="David" pitchFamily="34" charset="-79"/>
              </a:rPr>
              <a:t>(על פי כמות האנשים עליהם יש מידע במאגר)</a:t>
            </a:r>
            <a:endParaRPr lang="he-IL" dirty="0">
              <a:latin typeface="David" pitchFamily="34" charset="-79"/>
              <a:cs typeface="David" pitchFamily="34" charset="-79"/>
            </a:endParaRPr>
          </a:p>
        </p:txBody>
      </p:sp>
    </p:spTree>
    <p:extLst>
      <p:ext uri="{BB962C8B-B14F-4D97-AF65-F5344CB8AC3E}">
        <p14:creationId xmlns:p14="http://schemas.microsoft.com/office/powerpoint/2010/main" val="3305496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b="1" dirty="0">
                <a:solidFill>
                  <a:schemeClr val="accent5">
                    <a:lumMod val="60000"/>
                    <a:lumOff val="40000"/>
                  </a:schemeClr>
                </a:solidFill>
                <a:latin typeface="David" pitchFamily="34" charset="-79"/>
                <a:cs typeface="David" panose="020E0502060401010101" pitchFamily="34" charset="-79"/>
              </a:rPr>
              <a:t>החובות החלות על מאגרי מידע </a:t>
            </a:r>
            <a:r>
              <a:rPr lang="he-IL" b="1" dirty="0" smtClean="0">
                <a:solidFill>
                  <a:schemeClr val="accent5">
                    <a:lumMod val="60000"/>
                    <a:lumOff val="40000"/>
                  </a:schemeClr>
                </a:solidFill>
                <a:latin typeface="David" pitchFamily="34" charset="-79"/>
                <a:cs typeface="David" panose="020E0502060401010101" pitchFamily="34" charset="-79"/>
              </a:rPr>
              <a:t>ברמת אבטחה </a:t>
            </a:r>
            <a:r>
              <a:rPr lang="he-IL" b="1" u="sng" dirty="0" smtClean="0">
                <a:solidFill>
                  <a:schemeClr val="accent5">
                    <a:lumMod val="60000"/>
                    <a:lumOff val="40000"/>
                  </a:schemeClr>
                </a:solidFill>
                <a:latin typeface="David" pitchFamily="34" charset="-79"/>
                <a:cs typeface="David" panose="020E0502060401010101" pitchFamily="34" charset="-79"/>
              </a:rPr>
              <a:t>בינונית ומעלה </a:t>
            </a:r>
            <a:endParaRPr lang="he-IL" b="1" u="sng" dirty="0">
              <a:solidFill>
                <a:schemeClr val="accent5">
                  <a:lumMod val="60000"/>
                  <a:lumOff val="40000"/>
                </a:schemeClr>
              </a:solidFill>
              <a:latin typeface="David" pitchFamily="34" charset="-79"/>
              <a:cs typeface="David" panose="020E0502060401010101" pitchFamily="34" charset="-79"/>
            </a:endParaRPr>
          </a:p>
        </p:txBody>
      </p:sp>
      <p:sp>
        <p:nvSpPr>
          <p:cNvPr id="3" name="מציין מיקום תוכן 2"/>
          <p:cNvSpPr>
            <a:spLocks noGrp="1"/>
          </p:cNvSpPr>
          <p:nvPr>
            <p:ph idx="1"/>
          </p:nvPr>
        </p:nvSpPr>
        <p:spPr>
          <a:xfrm>
            <a:off x="457200" y="1600200"/>
            <a:ext cx="8229600" cy="4997152"/>
          </a:xfrm>
        </p:spPr>
        <p:txBody>
          <a:bodyPr>
            <a:normAutofit/>
          </a:bodyPr>
          <a:lstStyle/>
          <a:p>
            <a:endParaRPr lang="he-IL" u="sng" dirty="0" smtClean="0">
              <a:latin typeface="David" pitchFamily="34" charset="-79"/>
              <a:cs typeface="David" pitchFamily="34" charset="-79"/>
            </a:endParaRPr>
          </a:p>
          <a:p>
            <a:pPr marL="514350" indent="-514350">
              <a:buFont typeface="+mj-lt"/>
              <a:buAutoNum type="arabicPeriod"/>
            </a:pPr>
            <a:r>
              <a:rPr lang="he-IL" dirty="0" smtClean="0">
                <a:latin typeface="David" pitchFamily="34" charset="-79"/>
                <a:cs typeface="David" pitchFamily="34" charset="-79"/>
              </a:rPr>
              <a:t>ניסוח מסמך הגדרות המאגר</a:t>
            </a:r>
          </a:p>
          <a:p>
            <a:pPr marL="514350" indent="-514350">
              <a:buFont typeface="+mj-lt"/>
              <a:buAutoNum type="arabicPeriod"/>
            </a:pPr>
            <a:r>
              <a:rPr lang="he-IL" dirty="0" smtClean="0">
                <a:latin typeface="David" pitchFamily="34" charset="-79"/>
                <a:cs typeface="David" pitchFamily="34" charset="-79"/>
              </a:rPr>
              <a:t>אבטחה פיזית וסביבתית</a:t>
            </a:r>
          </a:p>
          <a:p>
            <a:pPr marL="514350" indent="-514350">
              <a:buFont typeface="+mj-lt"/>
              <a:buAutoNum type="arabicPeriod"/>
            </a:pPr>
            <a:r>
              <a:rPr lang="he-IL" dirty="0">
                <a:latin typeface="David" pitchFamily="34" charset="-79"/>
                <a:cs typeface="David" pitchFamily="34" charset="-79"/>
              </a:rPr>
              <a:t>ממונה על אבטחת מידע</a:t>
            </a:r>
          </a:p>
          <a:p>
            <a:pPr marL="514350" indent="-514350">
              <a:buFont typeface="+mj-lt"/>
              <a:buAutoNum type="arabicPeriod"/>
            </a:pPr>
            <a:r>
              <a:rPr lang="he-IL" dirty="0" smtClean="0">
                <a:latin typeface="David" pitchFamily="34" charset="-79"/>
                <a:cs typeface="David" pitchFamily="34" charset="-79"/>
              </a:rPr>
              <a:t>נוהל אבטחה</a:t>
            </a:r>
          </a:p>
          <a:p>
            <a:pPr marL="514350" indent="-514350">
              <a:buFont typeface="+mj-lt"/>
              <a:buAutoNum type="arabicPeriod"/>
            </a:pPr>
            <a:r>
              <a:rPr lang="he-IL" dirty="0">
                <a:latin typeface="David" pitchFamily="34" charset="-79"/>
                <a:cs typeface="David" pitchFamily="34" charset="-79"/>
              </a:rPr>
              <a:t>מיפוי מערכות</a:t>
            </a:r>
          </a:p>
          <a:p>
            <a:endParaRPr lang="he-IL" dirty="0">
              <a:latin typeface="David" pitchFamily="34" charset="-79"/>
              <a:cs typeface="David" pitchFamily="34" charset="-79"/>
            </a:endParaRPr>
          </a:p>
          <a:p>
            <a:endParaRPr lang="he-IL" u="sng" dirty="0" smtClean="0">
              <a:latin typeface="David" pitchFamily="34" charset="-79"/>
              <a:cs typeface="David" pitchFamily="34" charset="-79"/>
            </a:endParaRPr>
          </a:p>
        </p:txBody>
      </p:sp>
    </p:spTree>
    <p:extLst>
      <p:ext uri="{BB962C8B-B14F-4D97-AF65-F5344CB8AC3E}">
        <p14:creationId xmlns:p14="http://schemas.microsoft.com/office/powerpoint/2010/main" val="2950515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b="1" dirty="0">
                <a:solidFill>
                  <a:schemeClr val="accent5">
                    <a:lumMod val="60000"/>
                    <a:lumOff val="40000"/>
                  </a:schemeClr>
                </a:solidFill>
                <a:latin typeface="David" pitchFamily="34" charset="-79"/>
                <a:cs typeface="David" panose="020E0502060401010101" pitchFamily="34" charset="-79"/>
              </a:rPr>
              <a:t>החובות החלות על מאגרי מידע ברמת אבטחה </a:t>
            </a:r>
            <a:r>
              <a:rPr lang="he-IL" b="1" u="sng" dirty="0">
                <a:solidFill>
                  <a:schemeClr val="accent5">
                    <a:lumMod val="60000"/>
                    <a:lumOff val="40000"/>
                  </a:schemeClr>
                </a:solidFill>
                <a:latin typeface="David" pitchFamily="34" charset="-79"/>
                <a:cs typeface="David" panose="020E0502060401010101" pitchFamily="34" charset="-79"/>
              </a:rPr>
              <a:t>בינונית ומעלה </a:t>
            </a:r>
            <a:r>
              <a:rPr lang="he-IL" b="1" dirty="0" smtClean="0">
                <a:solidFill>
                  <a:schemeClr val="accent5">
                    <a:lumMod val="60000"/>
                    <a:lumOff val="40000"/>
                  </a:schemeClr>
                </a:solidFill>
                <a:latin typeface="David" pitchFamily="34" charset="-79"/>
                <a:cs typeface="David" panose="020E0502060401010101" pitchFamily="34" charset="-79"/>
              </a:rPr>
              <a:t>- המשך </a:t>
            </a:r>
            <a:endParaRPr lang="he-IL" b="1" dirty="0">
              <a:solidFill>
                <a:schemeClr val="accent5">
                  <a:lumMod val="60000"/>
                  <a:lumOff val="40000"/>
                </a:schemeClr>
              </a:solidFill>
              <a:latin typeface="David" pitchFamily="34" charset="-79"/>
              <a:cs typeface="David" panose="020E0502060401010101" pitchFamily="34" charset="-79"/>
            </a:endParaRPr>
          </a:p>
        </p:txBody>
      </p:sp>
      <p:sp>
        <p:nvSpPr>
          <p:cNvPr id="3" name="מציין מיקום תוכן 2"/>
          <p:cNvSpPr>
            <a:spLocks noGrp="1"/>
          </p:cNvSpPr>
          <p:nvPr>
            <p:ph idx="1"/>
          </p:nvPr>
        </p:nvSpPr>
        <p:spPr>
          <a:xfrm>
            <a:off x="539552" y="2160171"/>
            <a:ext cx="8229600" cy="4708525"/>
          </a:xfrm>
        </p:spPr>
        <p:txBody>
          <a:bodyPr>
            <a:normAutofit/>
          </a:bodyPr>
          <a:lstStyle/>
          <a:p>
            <a:pPr marL="0" indent="0">
              <a:buNone/>
            </a:pPr>
            <a:r>
              <a:rPr lang="he-IL" dirty="0" smtClean="0">
                <a:latin typeface="David" pitchFamily="34" charset="-79"/>
                <a:cs typeface="David" pitchFamily="34" charset="-79"/>
              </a:rPr>
              <a:t>6.  ניהול </a:t>
            </a:r>
            <a:r>
              <a:rPr lang="he-IL" dirty="0">
                <a:latin typeface="David" pitchFamily="34" charset="-79"/>
                <a:cs typeface="David" pitchFamily="34" charset="-79"/>
              </a:rPr>
              <a:t>כוח אדם, הרשאות גישה, זיהוי </a:t>
            </a:r>
            <a:r>
              <a:rPr lang="he-IL" dirty="0" smtClean="0">
                <a:latin typeface="David" pitchFamily="34" charset="-79"/>
                <a:cs typeface="David" pitchFamily="34" charset="-79"/>
              </a:rPr>
              <a:t>ואימות</a:t>
            </a:r>
          </a:p>
          <a:p>
            <a:pPr marL="0" indent="0">
              <a:buNone/>
            </a:pPr>
            <a:r>
              <a:rPr lang="he-IL" dirty="0" smtClean="0">
                <a:latin typeface="David" pitchFamily="34" charset="-79"/>
                <a:cs typeface="David" pitchFamily="34" charset="-79"/>
              </a:rPr>
              <a:t>7.  תיעוד אירועי אבטחה</a:t>
            </a:r>
          </a:p>
          <a:p>
            <a:pPr marL="514350" indent="-514350">
              <a:buAutoNum type="arabicPeriod" startAt="8"/>
            </a:pPr>
            <a:r>
              <a:rPr lang="he-IL" dirty="0" smtClean="0">
                <a:latin typeface="David" pitchFamily="34" charset="-79"/>
                <a:cs typeface="David" pitchFamily="34" charset="-79"/>
              </a:rPr>
              <a:t>זיהוי ואימות</a:t>
            </a:r>
          </a:p>
          <a:p>
            <a:pPr marL="514350" indent="-514350">
              <a:buAutoNum type="arabicPeriod" startAt="8"/>
            </a:pPr>
            <a:r>
              <a:rPr lang="he-IL" dirty="0" smtClean="0">
                <a:latin typeface="David" pitchFamily="34" charset="-79"/>
                <a:cs typeface="David" pitchFamily="34" charset="-79"/>
              </a:rPr>
              <a:t>התקנים </a:t>
            </a:r>
            <a:r>
              <a:rPr lang="he-IL" dirty="0">
                <a:latin typeface="David" pitchFamily="34" charset="-79"/>
                <a:cs typeface="David" pitchFamily="34" charset="-79"/>
              </a:rPr>
              <a:t>ניידים</a:t>
            </a:r>
          </a:p>
          <a:p>
            <a:pPr marL="0" indent="0">
              <a:buNone/>
            </a:pPr>
            <a:r>
              <a:rPr lang="he-IL" dirty="0" smtClean="0">
                <a:latin typeface="David" pitchFamily="34" charset="-79"/>
                <a:cs typeface="David" pitchFamily="34" charset="-79"/>
              </a:rPr>
              <a:t>10. הפרדת </a:t>
            </a:r>
            <a:r>
              <a:rPr lang="he-IL" dirty="0">
                <a:latin typeface="David" pitchFamily="34" charset="-79"/>
                <a:cs typeface="David" pitchFamily="34" charset="-79"/>
              </a:rPr>
              <a:t>מערכות</a:t>
            </a:r>
          </a:p>
          <a:p>
            <a:endParaRPr lang="he-IL" u="sng" dirty="0">
              <a:latin typeface="David" pitchFamily="34" charset="-79"/>
              <a:cs typeface="David" pitchFamily="34" charset="-79"/>
            </a:endParaRPr>
          </a:p>
          <a:p>
            <a:endParaRPr lang="he-IL" u="sng" dirty="0" smtClean="0">
              <a:latin typeface="David" pitchFamily="34" charset="-79"/>
              <a:cs typeface="David" pitchFamily="34" charset="-79"/>
            </a:endParaRPr>
          </a:p>
        </p:txBody>
      </p:sp>
    </p:spTree>
    <p:extLst>
      <p:ext uri="{BB962C8B-B14F-4D97-AF65-F5344CB8AC3E}">
        <p14:creationId xmlns:p14="http://schemas.microsoft.com/office/powerpoint/2010/main" val="3180379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b="1" dirty="0">
                <a:solidFill>
                  <a:schemeClr val="accent5">
                    <a:lumMod val="60000"/>
                    <a:lumOff val="40000"/>
                  </a:schemeClr>
                </a:solidFill>
                <a:latin typeface="David" pitchFamily="34" charset="-79"/>
                <a:cs typeface="David" panose="020E0502060401010101" pitchFamily="34" charset="-79"/>
              </a:rPr>
              <a:t>החובות החלות על מאגרי מידע ברמת אבטחה </a:t>
            </a:r>
            <a:r>
              <a:rPr lang="he-IL" b="1" u="sng" dirty="0">
                <a:solidFill>
                  <a:schemeClr val="accent5">
                    <a:lumMod val="60000"/>
                    <a:lumOff val="40000"/>
                  </a:schemeClr>
                </a:solidFill>
                <a:latin typeface="David" pitchFamily="34" charset="-79"/>
                <a:cs typeface="David" panose="020E0502060401010101" pitchFamily="34" charset="-79"/>
              </a:rPr>
              <a:t>בינונית ומעלה </a:t>
            </a:r>
            <a:r>
              <a:rPr lang="he-IL" b="1" dirty="0">
                <a:solidFill>
                  <a:schemeClr val="accent5">
                    <a:lumMod val="60000"/>
                    <a:lumOff val="40000"/>
                  </a:schemeClr>
                </a:solidFill>
                <a:latin typeface="David" pitchFamily="34" charset="-79"/>
                <a:cs typeface="David" panose="020E0502060401010101" pitchFamily="34" charset="-79"/>
              </a:rPr>
              <a:t>- המשך </a:t>
            </a:r>
          </a:p>
        </p:txBody>
      </p:sp>
      <p:sp>
        <p:nvSpPr>
          <p:cNvPr id="3" name="מציין מיקום תוכן 2"/>
          <p:cNvSpPr>
            <a:spLocks noGrp="1"/>
          </p:cNvSpPr>
          <p:nvPr>
            <p:ph idx="1"/>
          </p:nvPr>
        </p:nvSpPr>
        <p:spPr>
          <a:xfrm>
            <a:off x="467544" y="2332037"/>
            <a:ext cx="8229600" cy="4525963"/>
          </a:xfrm>
        </p:spPr>
        <p:txBody>
          <a:bodyPr>
            <a:normAutofit/>
          </a:bodyPr>
          <a:lstStyle/>
          <a:p>
            <a:pPr marL="0" indent="0">
              <a:buNone/>
            </a:pPr>
            <a:r>
              <a:rPr lang="he-IL" dirty="0" smtClean="0">
                <a:latin typeface="David" pitchFamily="34" charset="-79"/>
                <a:cs typeface="David" pitchFamily="34" charset="-79"/>
              </a:rPr>
              <a:t>11. אבטחת </a:t>
            </a:r>
            <a:r>
              <a:rPr lang="he-IL" dirty="0">
                <a:latin typeface="David" pitchFamily="34" charset="-79"/>
                <a:cs typeface="David" pitchFamily="34" charset="-79"/>
              </a:rPr>
              <a:t>תקשורת</a:t>
            </a:r>
          </a:p>
          <a:p>
            <a:pPr marL="0" indent="0">
              <a:buNone/>
            </a:pPr>
            <a:r>
              <a:rPr lang="he-IL" dirty="0" smtClean="0">
                <a:latin typeface="David" pitchFamily="34" charset="-79"/>
                <a:cs typeface="David" pitchFamily="34" charset="-79"/>
              </a:rPr>
              <a:t>12. בקרה </a:t>
            </a:r>
            <a:r>
              <a:rPr lang="he-IL" dirty="0">
                <a:latin typeface="David" pitchFamily="34" charset="-79"/>
                <a:cs typeface="David" pitchFamily="34" charset="-79"/>
              </a:rPr>
              <a:t>ותיעוד גישה</a:t>
            </a:r>
          </a:p>
          <a:p>
            <a:pPr marL="0" indent="0">
              <a:buNone/>
            </a:pPr>
            <a:r>
              <a:rPr lang="he-IL" dirty="0" smtClean="0">
                <a:latin typeface="David" pitchFamily="34" charset="-79"/>
                <a:cs typeface="David" pitchFamily="34" charset="-79"/>
              </a:rPr>
              <a:t>13. ביקורות </a:t>
            </a:r>
            <a:r>
              <a:rPr lang="he-IL" dirty="0">
                <a:latin typeface="David" pitchFamily="34" charset="-79"/>
                <a:cs typeface="David" pitchFamily="34" charset="-79"/>
              </a:rPr>
              <a:t>תקופתיות</a:t>
            </a:r>
          </a:p>
          <a:p>
            <a:pPr marL="0" indent="0">
              <a:buNone/>
            </a:pPr>
            <a:r>
              <a:rPr lang="he-IL" dirty="0" smtClean="0">
                <a:latin typeface="David" pitchFamily="34" charset="-79"/>
                <a:cs typeface="David" pitchFamily="34" charset="-79"/>
              </a:rPr>
              <a:t>14. הודעה </a:t>
            </a:r>
            <a:r>
              <a:rPr lang="he-IL" dirty="0">
                <a:latin typeface="David" pitchFamily="34" charset="-79"/>
                <a:cs typeface="David" pitchFamily="34" charset="-79"/>
              </a:rPr>
              <a:t>על אירועי אבטחה</a:t>
            </a:r>
          </a:p>
          <a:p>
            <a:pPr marL="0" indent="0">
              <a:buNone/>
            </a:pPr>
            <a:r>
              <a:rPr lang="he-IL" dirty="0" smtClean="0">
                <a:latin typeface="David" pitchFamily="34" charset="-79"/>
                <a:cs typeface="David" pitchFamily="34" charset="-79"/>
              </a:rPr>
              <a:t>15. גיבוי </a:t>
            </a:r>
            <a:r>
              <a:rPr lang="he-IL" dirty="0">
                <a:latin typeface="David" pitchFamily="34" charset="-79"/>
                <a:cs typeface="David" pitchFamily="34" charset="-79"/>
              </a:rPr>
              <a:t>ושחזור</a:t>
            </a:r>
          </a:p>
          <a:p>
            <a:pPr marL="0" indent="0">
              <a:buNone/>
            </a:pPr>
            <a:r>
              <a:rPr lang="he-IL" dirty="0" smtClean="0">
                <a:latin typeface="David" pitchFamily="34" charset="-79"/>
                <a:cs typeface="David" pitchFamily="34" charset="-79"/>
              </a:rPr>
              <a:t>16. מיקור </a:t>
            </a:r>
            <a:r>
              <a:rPr lang="he-IL" dirty="0">
                <a:latin typeface="David" pitchFamily="34" charset="-79"/>
                <a:cs typeface="David" pitchFamily="34" charset="-79"/>
              </a:rPr>
              <a:t>חוץ</a:t>
            </a:r>
          </a:p>
          <a:p>
            <a:pPr marL="0" indent="0">
              <a:buNone/>
            </a:pPr>
            <a:endParaRPr lang="he-IL" u="sng" dirty="0">
              <a:latin typeface="David" pitchFamily="34" charset="-79"/>
              <a:cs typeface="David" pitchFamily="34" charset="-79"/>
            </a:endParaRPr>
          </a:p>
          <a:p>
            <a:endParaRPr lang="he-IL" u="sng" dirty="0">
              <a:latin typeface="David" pitchFamily="34" charset="-79"/>
              <a:cs typeface="David" pitchFamily="34" charset="-79"/>
            </a:endParaRPr>
          </a:p>
        </p:txBody>
      </p:sp>
    </p:spTree>
    <p:extLst>
      <p:ext uri="{BB962C8B-B14F-4D97-AF65-F5344CB8AC3E}">
        <p14:creationId xmlns:p14="http://schemas.microsoft.com/office/powerpoint/2010/main" val="1943520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b="1" dirty="0">
                <a:solidFill>
                  <a:schemeClr val="accent5">
                    <a:lumMod val="60000"/>
                    <a:lumOff val="40000"/>
                  </a:schemeClr>
                </a:solidFill>
                <a:latin typeface="David" pitchFamily="34" charset="-79"/>
                <a:cs typeface="David" panose="020E0502060401010101" pitchFamily="34" charset="-79"/>
              </a:rPr>
              <a:t>חובות נוספות החלות על מאגרי מידע החייבים ברמת </a:t>
            </a:r>
            <a:r>
              <a:rPr lang="he-IL" b="1" u="sng" dirty="0">
                <a:solidFill>
                  <a:schemeClr val="tx2"/>
                </a:solidFill>
                <a:latin typeface="David" pitchFamily="34" charset="-79"/>
                <a:cs typeface="David" panose="020E0502060401010101" pitchFamily="34" charset="-79"/>
              </a:rPr>
              <a:t>אבטחה גבוהה</a:t>
            </a:r>
          </a:p>
        </p:txBody>
      </p:sp>
      <p:sp>
        <p:nvSpPr>
          <p:cNvPr id="3" name="מציין מיקום תוכן 2"/>
          <p:cNvSpPr>
            <a:spLocks noGrp="1"/>
          </p:cNvSpPr>
          <p:nvPr>
            <p:ph idx="1"/>
          </p:nvPr>
        </p:nvSpPr>
        <p:spPr>
          <a:xfrm>
            <a:off x="611560" y="2324189"/>
            <a:ext cx="8229600" cy="4525963"/>
          </a:xfrm>
        </p:spPr>
        <p:txBody>
          <a:bodyPr/>
          <a:lstStyle/>
          <a:p>
            <a:pPr>
              <a:lnSpc>
                <a:spcPct val="150000"/>
              </a:lnSpc>
              <a:buFont typeface="Wingdings" pitchFamily="2" charset="2"/>
              <a:buChar char="q"/>
            </a:pPr>
            <a:r>
              <a:rPr lang="he-IL" dirty="0">
                <a:latin typeface="David" pitchFamily="34" charset="-79"/>
                <a:cs typeface="David" pitchFamily="34" charset="-79"/>
              </a:rPr>
              <a:t>ביצוע סקר סיכונים</a:t>
            </a:r>
          </a:p>
          <a:p>
            <a:pPr>
              <a:lnSpc>
                <a:spcPct val="150000"/>
              </a:lnSpc>
              <a:buFont typeface="Wingdings" pitchFamily="2" charset="2"/>
              <a:buChar char="q"/>
            </a:pPr>
            <a:r>
              <a:rPr lang="he-IL" dirty="0" smtClean="0">
                <a:latin typeface="David" pitchFamily="34" charset="-79"/>
                <a:cs typeface="David" pitchFamily="34" charset="-79"/>
              </a:rPr>
              <a:t>מבדקי </a:t>
            </a:r>
            <a:r>
              <a:rPr lang="he-IL" dirty="0">
                <a:latin typeface="David" pitchFamily="34" charset="-79"/>
                <a:cs typeface="David" pitchFamily="34" charset="-79"/>
              </a:rPr>
              <a:t>חדירות</a:t>
            </a:r>
          </a:p>
          <a:p>
            <a:pPr>
              <a:lnSpc>
                <a:spcPct val="150000"/>
              </a:lnSpc>
              <a:buFont typeface="Wingdings" pitchFamily="2" charset="2"/>
              <a:buChar char="q"/>
            </a:pPr>
            <a:r>
              <a:rPr lang="he-IL" dirty="0">
                <a:latin typeface="David" pitchFamily="34" charset="-79"/>
                <a:cs typeface="David" pitchFamily="34" charset="-79"/>
              </a:rPr>
              <a:t>גיבוי ושחזור</a:t>
            </a:r>
          </a:p>
          <a:p>
            <a:pPr>
              <a:lnSpc>
                <a:spcPct val="150000"/>
              </a:lnSpc>
              <a:buFont typeface="Wingdings" pitchFamily="2" charset="2"/>
              <a:buChar char="q"/>
            </a:pPr>
            <a:r>
              <a:rPr lang="he-IL" dirty="0" smtClean="0">
                <a:latin typeface="David" pitchFamily="34" charset="-79"/>
                <a:cs typeface="David" pitchFamily="34" charset="-79"/>
              </a:rPr>
              <a:t>הודעות </a:t>
            </a:r>
            <a:r>
              <a:rPr lang="he-IL" dirty="0">
                <a:latin typeface="David" pitchFamily="34" charset="-79"/>
                <a:cs typeface="David" pitchFamily="34" charset="-79"/>
              </a:rPr>
              <a:t>על אירועי אבטחה</a:t>
            </a:r>
          </a:p>
          <a:p>
            <a:endParaRPr lang="he-IL" u="sng" dirty="0" smtClean="0">
              <a:latin typeface="David" pitchFamily="34" charset="-79"/>
              <a:cs typeface="David" pitchFamily="34" charset="-79"/>
            </a:endParaRPr>
          </a:p>
          <a:p>
            <a:endParaRPr lang="he-IL" dirty="0">
              <a:latin typeface="David" pitchFamily="34" charset="-79"/>
              <a:cs typeface="David" pitchFamily="34" charset="-79"/>
            </a:endParaRPr>
          </a:p>
        </p:txBody>
      </p:sp>
    </p:spTree>
    <p:extLst>
      <p:ext uri="{BB962C8B-B14F-4D97-AF65-F5344CB8AC3E}">
        <p14:creationId xmlns:p14="http://schemas.microsoft.com/office/powerpoint/2010/main" val="2523634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a:solidFill>
                  <a:schemeClr val="accent5">
                    <a:lumMod val="60000"/>
                    <a:lumOff val="40000"/>
                  </a:schemeClr>
                </a:solidFill>
                <a:latin typeface="David" pitchFamily="34" charset="-79"/>
                <a:cs typeface="David" panose="020E0502060401010101" pitchFamily="34" charset="-79"/>
              </a:rPr>
              <a:t>סיכום</a:t>
            </a:r>
          </a:p>
        </p:txBody>
      </p:sp>
      <p:sp>
        <p:nvSpPr>
          <p:cNvPr id="3" name="מציין מיקום תוכן 2"/>
          <p:cNvSpPr>
            <a:spLocks noGrp="1"/>
          </p:cNvSpPr>
          <p:nvPr>
            <p:ph idx="1"/>
          </p:nvPr>
        </p:nvSpPr>
        <p:spPr/>
        <p:txBody>
          <a:bodyPr/>
          <a:lstStyle/>
          <a:p>
            <a:r>
              <a:rPr lang="he-IL" dirty="0" smtClean="0">
                <a:latin typeface="David" pitchFamily="34" charset="-79"/>
                <a:cs typeface="David" pitchFamily="34" charset="-79"/>
              </a:rPr>
              <a:t>התקנות מחייבות היערכות פנים ארגונית מקיפה בתחומים כדוגמת נהלים, הדרכות, רכש ועוד </a:t>
            </a:r>
          </a:p>
          <a:p>
            <a:r>
              <a:rPr lang="he-IL" dirty="0" smtClean="0">
                <a:latin typeface="David" pitchFamily="34" charset="-79"/>
                <a:cs typeface="David" pitchFamily="34" charset="-79"/>
              </a:rPr>
              <a:t>מועד כניסת התקנות לתוקף- 8.5.2018</a:t>
            </a:r>
          </a:p>
          <a:p>
            <a:r>
              <a:rPr lang="he-IL" dirty="0" smtClean="0">
                <a:latin typeface="David" pitchFamily="34" charset="-79"/>
                <a:cs typeface="David" pitchFamily="34" charset="-79"/>
              </a:rPr>
              <a:t>מאגרי המידע של הרשויות המקומיות חייבים ברמת אבטחה בינונית לכל הפחות</a:t>
            </a:r>
            <a:endParaRPr lang="he-IL" dirty="0">
              <a:latin typeface="David" pitchFamily="34" charset="-79"/>
              <a:cs typeface="David" pitchFamily="34" charset="-79"/>
            </a:endParaRPr>
          </a:p>
        </p:txBody>
      </p:sp>
    </p:spTree>
    <p:extLst>
      <p:ext uri="{BB962C8B-B14F-4D97-AF65-F5344CB8AC3E}">
        <p14:creationId xmlns:p14="http://schemas.microsoft.com/office/powerpoint/2010/main" val="16307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674</TotalTime>
  <Words>1034</Words>
  <Application>Microsoft Office PowerPoint</Application>
  <PresentationFormat>‫הצגה על המסך (4:3)</PresentationFormat>
  <Paragraphs>114</Paragraphs>
  <Slides>10</Slides>
  <Notes>10</Notes>
  <HiddenSlides>0</HiddenSlides>
  <MMClips>0</MMClips>
  <ScaleCrop>false</ScaleCrop>
  <HeadingPairs>
    <vt:vector size="4" baseType="variant">
      <vt:variant>
        <vt:lpstr>ערכת נושא</vt:lpstr>
      </vt:variant>
      <vt:variant>
        <vt:i4>1</vt:i4>
      </vt:variant>
      <vt:variant>
        <vt:lpstr>כותרות שקופיות</vt:lpstr>
      </vt:variant>
      <vt:variant>
        <vt:i4>10</vt:i4>
      </vt:variant>
    </vt:vector>
  </HeadingPairs>
  <TitlesOfParts>
    <vt:vector size="11" baseType="lpstr">
      <vt:lpstr>ערכת נושא Office</vt:lpstr>
      <vt:lpstr>אבטחת מידע ברשויות בראי הגנת הפרטיות -  רגולציה חדשה  </vt:lpstr>
      <vt:lpstr>תקנות הגנת הפרטיות(אבטחת מידע)- הבסיס</vt:lpstr>
      <vt:lpstr>סוגים שונים של מאגרי מידע</vt:lpstr>
      <vt:lpstr>רשויות מקומיות- מה רלוונטי?</vt:lpstr>
      <vt:lpstr>החובות החלות על מאגרי מידע ברמת אבטחה בינונית ומעלה </vt:lpstr>
      <vt:lpstr>החובות החלות על מאגרי מידע ברמת אבטחה בינונית ומעלה - המשך </vt:lpstr>
      <vt:lpstr>החובות החלות על מאגרי מידע ברמת אבטחה בינונית ומעלה - המשך </vt:lpstr>
      <vt:lpstr>חובות נוספות החלות על מאגרי מידע החייבים ברמת אבטחה גבוהה</vt:lpstr>
      <vt:lpstr>סיכום</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Ayelet s</dc:creator>
  <cp:lastModifiedBy>נטע</cp:lastModifiedBy>
  <cp:revision>49</cp:revision>
  <cp:lastPrinted>2017-06-18T12:22:22Z</cp:lastPrinted>
  <dcterms:created xsi:type="dcterms:W3CDTF">2017-05-18T10:36:42Z</dcterms:created>
  <dcterms:modified xsi:type="dcterms:W3CDTF">2017-06-26T06:23:54Z</dcterms:modified>
</cp:coreProperties>
</file>